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rawing10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62" r:id="rId4"/>
    <p:sldId id="263" r:id="rId5"/>
    <p:sldId id="258" r:id="rId6"/>
    <p:sldId id="269" r:id="rId7"/>
    <p:sldId id="267" r:id="rId8"/>
    <p:sldId id="264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6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A737"/>
    <a:srgbClr val="6EF2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62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43EB12-E9F2-4908-81E3-ABB5B2BAD7DB}" type="doc">
      <dgm:prSet loTypeId="urn:microsoft.com/office/officeart/2005/8/layout/chevron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432DC8-0D82-4859-A2F4-3298FA966CBA}">
      <dgm:prSet phldrT="[Текст]" custT="1"/>
      <dgm:spPr/>
      <dgm:t>
        <a:bodyPr/>
        <a:lstStyle/>
        <a:p>
          <a:r>
            <a:rPr lang="en-US" sz="2800" smtClean="0"/>
            <a:t>1</a:t>
          </a:r>
          <a:endParaRPr lang="en-US" sz="2800" dirty="0"/>
        </a:p>
      </dgm:t>
    </dgm:pt>
    <dgm:pt modelId="{4D52FEB3-B2B5-4D26-9238-25F150A69A22}" type="parTrans" cxnId="{3DCC38F4-A22D-4C2E-A629-F07A082D2AF2}">
      <dgm:prSet/>
      <dgm:spPr/>
      <dgm:t>
        <a:bodyPr/>
        <a:lstStyle/>
        <a:p>
          <a:endParaRPr lang="en-US"/>
        </a:p>
      </dgm:t>
    </dgm:pt>
    <dgm:pt modelId="{1020BE3D-CC07-44D2-9A09-E3C143B612EA}" type="sibTrans" cxnId="{3DCC38F4-A22D-4C2E-A629-F07A082D2AF2}">
      <dgm:prSet/>
      <dgm:spPr/>
      <dgm:t>
        <a:bodyPr/>
        <a:lstStyle/>
        <a:p>
          <a:endParaRPr lang="en-US"/>
        </a:p>
      </dgm:t>
    </dgm:pt>
    <dgm:pt modelId="{D60AB388-A6B7-456F-91A6-C9BBF8F75FB1}">
      <dgm:prSet phldrT="[Текст]" custT="1"/>
      <dgm:spPr/>
      <dgm:t>
        <a:bodyPr/>
        <a:lstStyle/>
        <a:p>
          <a:r>
            <a:rPr lang="en-US" sz="2800" dirty="0" smtClean="0"/>
            <a:t>2</a:t>
          </a:r>
          <a:endParaRPr lang="en-US" sz="2800" dirty="0"/>
        </a:p>
      </dgm:t>
    </dgm:pt>
    <dgm:pt modelId="{DC68116D-8090-4F2D-9BCA-6C20A06BE50A}" type="parTrans" cxnId="{20F66DA1-61D0-49F3-BB2E-4A1ABD92DC54}">
      <dgm:prSet/>
      <dgm:spPr/>
      <dgm:t>
        <a:bodyPr/>
        <a:lstStyle/>
        <a:p>
          <a:endParaRPr lang="en-US"/>
        </a:p>
      </dgm:t>
    </dgm:pt>
    <dgm:pt modelId="{5D56EB06-A07F-4A89-801D-B54DC50A16F0}" type="sibTrans" cxnId="{20F66DA1-61D0-49F3-BB2E-4A1ABD92DC54}">
      <dgm:prSet/>
      <dgm:spPr/>
      <dgm:t>
        <a:bodyPr/>
        <a:lstStyle/>
        <a:p>
          <a:endParaRPr lang="en-US"/>
        </a:p>
      </dgm:t>
    </dgm:pt>
    <dgm:pt modelId="{B62E6043-CB64-4D4F-8DBE-085D07942003}">
      <dgm:prSet phldrT="[Текст]" custT="1"/>
      <dgm:spPr/>
      <dgm:t>
        <a:bodyPr/>
        <a:lstStyle/>
        <a:p>
          <a:r>
            <a:rPr lang="en-US" sz="2800" dirty="0" smtClean="0">
              <a:solidFill>
                <a:schemeClr val="bg1"/>
              </a:solidFill>
            </a:rPr>
            <a:t>3</a:t>
          </a:r>
          <a:endParaRPr lang="en-US" sz="2800" dirty="0">
            <a:solidFill>
              <a:schemeClr val="bg1"/>
            </a:solidFill>
          </a:endParaRPr>
        </a:p>
      </dgm:t>
    </dgm:pt>
    <dgm:pt modelId="{2BD02265-219F-4AA4-A4F2-153C783BD495}" type="parTrans" cxnId="{6C4068A9-E331-4C6E-B94B-7617082A5951}">
      <dgm:prSet/>
      <dgm:spPr/>
      <dgm:t>
        <a:bodyPr/>
        <a:lstStyle/>
        <a:p>
          <a:endParaRPr lang="en-US"/>
        </a:p>
      </dgm:t>
    </dgm:pt>
    <dgm:pt modelId="{16BF973C-984B-4833-A954-071D7B5EC2D8}" type="sibTrans" cxnId="{6C4068A9-E331-4C6E-B94B-7617082A5951}">
      <dgm:prSet/>
      <dgm:spPr/>
      <dgm:t>
        <a:bodyPr/>
        <a:lstStyle/>
        <a:p>
          <a:endParaRPr lang="en-US"/>
        </a:p>
      </dgm:t>
    </dgm:pt>
    <dgm:pt modelId="{B3F3A017-A50C-44B7-925B-F5E2869605CA}">
      <dgm:prSet phldrT="[Текст]" custT="1"/>
      <dgm:spPr/>
      <dgm:t>
        <a:bodyPr/>
        <a:lstStyle/>
        <a:p>
          <a:r>
            <a:rPr lang="uz-Cyrl-UZ" sz="26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Представительством ФС “Паспортно-визовой центр” при МВД России</a:t>
          </a:r>
          <a:r>
            <a:rPr lang="en-US" sz="26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800" b="0" i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(</a:t>
          </a:r>
          <a:r>
            <a:rPr lang="en-US" sz="1800" b="0" i="1" dirty="0" smtClean="0"/>
            <a:t>C</a:t>
          </a:r>
          <a:r>
            <a:rPr lang="ru-RU" sz="1800" b="0" i="1" dirty="0" err="1" smtClean="0"/>
            <a:t>отрудничество</a:t>
          </a:r>
          <a:r>
            <a:rPr lang="ru-RU" sz="1800" b="0" i="1" dirty="0" smtClean="0"/>
            <a:t> в рамках проекта </a:t>
          </a:r>
          <a:r>
            <a:rPr lang="en-US" sz="1800" b="0" i="1" dirty="0" smtClean="0"/>
            <a:t>“</a:t>
          </a:r>
          <a:r>
            <a:rPr lang="ru-RU" sz="1800" b="0" i="1" dirty="0" smtClean="0"/>
            <a:t>Пилот</a:t>
          </a:r>
          <a:r>
            <a:rPr lang="en-US" sz="1800" b="0" i="1" dirty="0" smtClean="0"/>
            <a:t>”)</a:t>
          </a:r>
          <a:endParaRPr lang="en-US" sz="1800" b="0" i="1" dirty="0"/>
        </a:p>
      </dgm:t>
    </dgm:pt>
    <dgm:pt modelId="{59BCE056-5B58-4C16-87F4-0CF9EC650EBB}" type="parTrans" cxnId="{FDC8C1F9-CBE1-47B3-A26B-76842539D386}">
      <dgm:prSet/>
      <dgm:spPr/>
      <dgm:t>
        <a:bodyPr/>
        <a:lstStyle/>
        <a:p>
          <a:endParaRPr lang="en-US"/>
        </a:p>
      </dgm:t>
    </dgm:pt>
    <dgm:pt modelId="{D92C04E4-562E-49A7-940F-376CE660648D}" type="sibTrans" cxnId="{FDC8C1F9-CBE1-47B3-A26B-76842539D386}">
      <dgm:prSet/>
      <dgm:spPr/>
      <dgm:t>
        <a:bodyPr/>
        <a:lstStyle/>
        <a:p>
          <a:endParaRPr lang="en-US"/>
        </a:p>
      </dgm:t>
    </dgm:pt>
    <dgm:pt modelId="{7F3078E8-A126-4E95-9D56-63D35145AEE4}">
      <dgm:prSet phldrT="[Текст]" custT="1"/>
      <dgm:spPr/>
      <dgm:t>
        <a:bodyPr/>
        <a:lstStyle/>
        <a:p>
          <a:r>
            <a:rPr lang="uz-Cyrl-UZ" sz="26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Сотрудничество с работодателями</a:t>
          </a:r>
          <a:r>
            <a:rPr lang="en-US" sz="26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(2</a:t>
          </a:r>
          <a:r>
            <a:rPr lang="ru-RU" sz="26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90</a:t>
          </a:r>
          <a:r>
            <a:rPr lang="en-US" sz="26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)</a:t>
          </a:r>
          <a:r>
            <a:rPr lang="uz-Cyrl-UZ" sz="26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endParaRPr lang="en-US" sz="2600" dirty="0"/>
        </a:p>
      </dgm:t>
    </dgm:pt>
    <dgm:pt modelId="{E36D87FB-86F0-4A6F-A70A-81E256016695}" type="sibTrans" cxnId="{13192B6B-9767-40B6-B8A3-ACD7FF3C4210}">
      <dgm:prSet/>
      <dgm:spPr/>
      <dgm:t>
        <a:bodyPr/>
        <a:lstStyle/>
        <a:p>
          <a:endParaRPr lang="en-US"/>
        </a:p>
      </dgm:t>
    </dgm:pt>
    <dgm:pt modelId="{F4226364-399C-4E14-9F3C-99D60971CBA1}" type="parTrans" cxnId="{13192B6B-9767-40B6-B8A3-ACD7FF3C4210}">
      <dgm:prSet/>
      <dgm:spPr/>
      <dgm:t>
        <a:bodyPr/>
        <a:lstStyle/>
        <a:p>
          <a:endParaRPr lang="en-US"/>
        </a:p>
      </dgm:t>
    </dgm:pt>
    <dgm:pt modelId="{37F18E04-9150-42A3-826E-B3141D26F88E}">
      <dgm:prSet custT="1"/>
      <dgm:spPr/>
      <dgm:t>
        <a:bodyPr/>
        <a:lstStyle/>
        <a:p>
          <a:r>
            <a:rPr lang="en-US" sz="2800" dirty="0" smtClean="0"/>
            <a:t>4</a:t>
          </a:r>
          <a:endParaRPr lang="en-US" sz="2800" dirty="0"/>
        </a:p>
      </dgm:t>
    </dgm:pt>
    <dgm:pt modelId="{2F2FB7D8-3841-4CBB-8D36-3566CEDA9034}" type="parTrans" cxnId="{DF2343A7-2B44-437E-89AC-772058DDEEE8}">
      <dgm:prSet/>
      <dgm:spPr/>
      <dgm:t>
        <a:bodyPr/>
        <a:lstStyle/>
        <a:p>
          <a:endParaRPr lang="en-US"/>
        </a:p>
      </dgm:t>
    </dgm:pt>
    <dgm:pt modelId="{939DF452-247D-4660-9C5A-1D1559835032}" type="sibTrans" cxnId="{DF2343A7-2B44-437E-89AC-772058DDEEE8}">
      <dgm:prSet/>
      <dgm:spPr/>
      <dgm:t>
        <a:bodyPr/>
        <a:lstStyle/>
        <a:p>
          <a:endParaRPr lang="en-US"/>
        </a:p>
      </dgm:t>
    </dgm:pt>
    <dgm:pt modelId="{C8E934DA-61F1-4EEA-805B-17AE824CD26C}">
      <dgm:prSet phldrT="[Текст]" custT="1"/>
      <dgm:spPr/>
      <dgm:t>
        <a:bodyPr/>
        <a:lstStyle/>
        <a:p>
          <a:r>
            <a:rPr lang="ru-RU" sz="2600" b="1" i="0" dirty="0" smtClean="0"/>
            <a:t>в Ташкенте открылся филиал московского </a:t>
          </a:r>
          <a:r>
            <a:rPr lang="ru-RU" sz="2600" b="1" i="0" smtClean="0"/>
            <a:t>миграционного центра</a:t>
          </a:r>
          <a:endParaRPr lang="en-US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ACD496-6545-41E7-8800-D66DCB252BFA}" type="sibTrans" cxnId="{91990779-7A62-416D-9410-2FD799A95C2E}">
      <dgm:prSet/>
      <dgm:spPr/>
      <dgm:t>
        <a:bodyPr/>
        <a:lstStyle/>
        <a:p>
          <a:endParaRPr lang="en-US"/>
        </a:p>
      </dgm:t>
    </dgm:pt>
    <dgm:pt modelId="{5235BA6D-41E3-436F-AB79-CFB9D3AA9307}" type="parTrans" cxnId="{91990779-7A62-416D-9410-2FD799A95C2E}">
      <dgm:prSet/>
      <dgm:spPr/>
      <dgm:t>
        <a:bodyPr/>
        <a:lstStyle/>
        <a:p>
          <a:endParaRPr lang="en-US"/>
        </a:p>
      </dgm:t>
    </dgm:pt>
    <dgm:pt modelId="{99105E80-5C88-430C-9D8F-E732F1D91873}">
      <dgm:prSet custT="1"/>
      <dgm:spPr/>
      <dgm:t>
        <a:bodyPr/>
        <a:lstStyle/>
        <a:p>
          <a:r>
            <a:rPr lang="ru-RU" sz="2600" dirty="0" smtClean="0">
              <a:latin typeface="Arial" panose="020B0604020202020204" pitchFamily="34" charset="0"/>
              <a:cs typeface="Arial" panose="020B0604020202020204" pitchFamily="34" charset="0"/>
            </a:rPr>
            <a:t>Федеральное медико-биологическое агентство</a:t>
          </a:r>
          <a:r>
            <a:rPr lang="en-US" sz="2600" dirty="0" smtClean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ru-RU" sz="2600" b="1" dirty="0" smtClean="0">
              <a:latin typeface="Arial" panose="020B0604020202020204" pitchFamily="34" charset="0"/>
              <a:cs typeface="Arial" panose="020B0604020202020204" pitchFamily="34" charset="0"/>
            </a:rPr>
            <a:t>ФМБА</a:t>
          </a:r>
          <a:r>
            <a:rPr lang="en-US" sz="2600" b="1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r>
            <a:rPr lang="ru-RU" sz="2600" b="1" dirty="0" smtClean="0">
              <a:latin typeface="Arial" panose="020B0604020202020204" pitchFamily="34" charset="0"/>
              <a:cs typeface="Arial" panose="020B0604020202020204" pitchFamily="34" charset="0"/>
            </a:rPr>
            <a:t> России</a:t>
          </a:r>
          <a:r>
            <a:rPr lang="en-US" sz="2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i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(</a:t>
          </a:r>
          <a:r>
            <a:rPr lang="en-US" sz="1800" b="0" i="1" dirty="0" smtClean="0">
              <a:latin typeface="Arial" panose="020B0604020202020204" pitchFamily="34" charset="0"/>
              <a:cs typeface="Arial" panose="020B0604020202020204" pitchFamily="34" charset="0"/>
            </a:rPr>
            <a:t>C</a:t>
          </a:r>
          <a:r>
            <a:rPr lang="ru-RU" sz="1800" b="0" i="1" dirty="0" err="1" smtClean="0">
              <a:latin typeface="Arial" panose="020B0604020202020204" pitchFamily="34" charset="0"/>
              <a:cs typeface="Arial" panose="020B0604020202020204" pitchFamily="34" charset="0"/>
            </a:rPr>
            <a:t>отрудничество</a:t>
          </a:r>
          <a:r>
            <a:rPr lang="ru-RU" sz="1800" b="0" i="1" dirty="0" smtClean="0">
              <a:latin typeface="Arial" panose="020B0604020202020204" pitchFamily="34" charset="0"/>
              <a:cs typeface="Arial" panose="020B0604020202020204" pitchFamily="34" charset="0"/>
            </a:rPr>
            <a:t> в рамках проекта </a:t>
          </a:r>
          <a:r>
            <a:rPr lang="en-US" sz="1800" b="0" i="1" dirty="0" smtClean="0">
              <a:latin typeface="Arial" panose="020B0604020202020204" pitchFamily="34" charset="0"/>
              <a:cs typeface="Arial" panose="020B0604020202020204" pitchFamily="34" charset="0"/>
            </a:rPr>
            <a:t>“</a:t>
          </a:r>
          <a:r>
            <a:rPr lang="ru-RU" sz="1800" b="0" i="1" dirty="0" smtClean="0">
              <a:latin typeface="Arial" panose="020B0604020202020204" pitchFamily="34" charset="0"/>
              <a:cs typeface="Arial" panose="020B0604020202020204" pitchFamily="34" charset="0"/>
            </a:rPr>
            <a:t>Пилот</a:t>
          </a:r>
          <a:r>
            <a:rPr lang="en-US" sz="1800" b="0" i="1" dirty="0" smtClean="0">
              <a:latin typeface="Arial" panose="020B0604020202020204" pitchFamily="34" charset="0"/>
              <a:cs typeface="Arial" panose="020B0604020202020204" pitchFamily="34" charset="0"/>
            </a:rPr>
            <a:t>”)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443497-B3A5-44AF-AF15-8E26DE64184C}" type="parTrans" cxnId="{B5794746-A69B-4854-AEAC-EC3BCA7E555E}">
      <dgm:prSet/>
      <dgm:spPr/>
      <dgm:t>
        <a:bodyPr/>
        <a:lstStyle/>
        <a:p>
          <a:endParaRPr lang="en-US"/>
        </a:p>
      </dgm:t>
    </dgm:pt>
    <dgm:pt modelId="{31767723-6DB9-48C0-835F-F45B91F2B664}" type="sibTrans" cxnId="{B5794746-A69B-4854-AEAC-EC3BCA7E555E}">
      <dgm:prSet/>
      <dgm:spPr/>
      <dgm:t>
        <a:bodyPr/>
        <a:lstStyle/>
        <a:p>
          <a:endParaRPr lang="en-US"/>
        </a:p>
      </dgm:t>
    </dgm:pt>
    <dgm:pt modelId="{7A39FB75-5E56-477C-99AD-890ECB9F6AB7}" type="pres">
      <dgm:prSet presAssocID="{5043EB12-E9F2-4908-81E3-ABB5B2BAD7D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C5A130-83FB-40B3-B761-BA3CED3C2267}" type="pres">
      <dgm:prSet presAssocID="{2C432DC8-0D82-4859-A2F4-3298FA966CBA}" presName="composite" presStyleCnt="0"/>
      <dgm:spPr/>
    </dgm:pt>
    <dgm:pt modelId="{D5DDA2E0-4841-4382-B082-B8CD23E94255}" type="pres">
      <dgm:prSet presAssocID="{2C432DC8-0D82-4859-A2F4-3298FA966CB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836295-6524-4220-B73A-27A224387D22}" type="pres">
      <dgm:prSet presAssocID="{2C432DC8-0D82-4859-A2F4-3298FA966CBA}" presName="descendantText" presStyleLbl="alignAcc1" presStyleIdx="0" presStyleCnt="4" custLinFactNeighborY="9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E9BAC2-568B-4571-ADA3-7A90E83AD2D2}" type="pres">
      <dgm:prSet presAssocID="{1020BE3D-CC07-44D2-9A09-E3C143B612EA}" presName="sp" presStyleCnt="0"/>
      <dgm:spPr/>
    </dgm:pt>
    <dgm:pt modelId="{6FFE4A07-0F6F-4F58-8A38-21E69685CC83}" type="pres">
      <dgm:prSet presAssocID="{D60AB388-A6B7-456F-91A6-C9BBF8F75FB1}" presName="composite" presStyleCnt="0"/>
      <dgm:spPr/>
    </dgm:pt>
    <dgm:pt modelId="{758B7A34-B7EA-4BEC-9DF7-84C1F34F8A91}" type="pres">
      <dgm:prSet presAssocID="{D60AB388-A6B7-456F-91A6-C9BBF8F75FB1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503E46-F0F3-48F5-9F37-A54840C70922}" type="pres">
      <dgm:prSet presAssocID="{D60AB388-A6B7-456F-91A6-C9BBF8F75FB1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56F3B0-92DB-428E-9DC7-3F2AC25E0C1E}" type="pres">
      <dgm:prSet presAssocID="{5D56EB06-A07F-4A89-801D-B54DC50A16F0}" presName="sp" presStyleCnt="0"/>
      <dgm:spPr/>
    </dgm:pt>
    <dgm:pt modelId="{CEF00FFB-1FEF-411B-B15A-A2D9E22049F7}" type="pres">
      <dgm:prSet presAssocID="{B62E6043-CB64-4D4F-8DBE-085D07942003}" presName="composite" presStyleCnt="0"/>
      <dgm:spPr/>
    </dgm:pt>
    <dgm:pt modelId="{67607709-D205-4580-84FA-A05E0D62F684}" type="pres">
      <dgm:prSet presAssocID="{B62E6043-CB64-4D4F-8DBE-085D0794200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ACD8A1-0FF6-45C1-8F10-3593C3074B2B}" type="pres">
      <dgm:prSet presAssocID="{B62E6043-CB64-4D4F-8DBE-085D0794200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305B97-23BA-4A99-BEAD-47AE8F4F3537}" type="pres">
      <dgm:prSet presAssocID="{16BF973C-984B-4833-A954-071D7B5EC2D8}" presName="sp" presStyleCnt="0"/>
      <dgm:spPr/>
    </dgm:pt>
    <dgm:pt modelId="{BBDCDACF-6DA0-4AB4-B237-55BB620B6018}" type="pres">
      <dgm:prSet presAssocID="{37F18E04-9150-42A3-826E-B3141D26F88E}" presName="composite" presStyleCnt="0"/>
      <dgm:spPr/>
    </dgm:pt>
    <dgm:pt modelId="{D10F944C-31F2-4E89-B212-21A48C20300B}" type="pres">
      <dgm:prSet presAssocID="{37F18E04-9150-42A3-826E-B3141D26F88E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487D34-FC73-4EDD-B3FC-F35138D4A338}" type="pres">
      <dgm:prSet presAssocID="{37F18E04-9150-42A3-826E-B3141D26F88E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B4D74B-314A-4B43-BF0D-2BF1B95F56A7}" type="presOf" srcId="{C8E934DA-61F1-4EEA-805B-17AE824CD26C}" destId="{D4503E46-F0F3-48F5-9F37-A54840C70922}" srcOrd="0" destOrd="0" presId="urn:microsoft.com/office/officeart/2005/8/layout/chevron2"/>
    <dgm:cxn modelId="{13192B6B-9767-40B6-B8A3-ACD7FF3C4210}" srcId="{2C432DC8-0D82-4859-A2F4-3298FA966CBA}" destId="{7F3078E8-A126-4E95-9D56-63D35145AEE4}" srcOrd="0" destOrd="0" parTransId="{F4226364-399C-4E14-9F3C-99D60971CBA1}" sibTransId="{E36D87FB-86F0-4A6F-A70A-81E256016695}"/>
    <dgm:cxn modelId="{FDC8C1F9-CBE1-47B3-A26B-76842539D386}" srcId="{B62E6043-CB64-4D4F-8DBE-085D07942003}" destId="{B3F3A017-A50C-44B7-925B-F5E2869605CA}" srcOrd="0" destOrd="0" parTransId="{59BCE056-5B58-4C16-87F4-0CF9EC650EBB}" sibTransId="{D92C04E4-562E-49A7-940F-376CE660648D}"/>
    <dgm:cxn modelId="{032B0CC4-6EED-4CB2-ACFC-473031BEB637}" type="presOf" srcId="{7F3078E8-A126-4E95-9D56-63D35145AEE4}" destId="{24836295-6524-4220-B73A-27A224387D22}" srcOrd="0" destOrd="0" presId="urn:microsoft.com/office/officeart/2005/8/layout/chevron2"/>
    <dgm:cxn modelId="{2863D877-C23F-437D-BC73-D0403927A938}" type="presOf" srcId="{B62E6043-CB64-4D4F-8DBE-085D07942003}" destId="{67607709-D205-4580-84FA-A05E0D62F684}" srcOrd="0" destOrd="0" presId="urn:microsoft.com/office/officeart/2005/8/layout/chevron2"/>
    <dgm:cxn modelId="{DF2343A7-2B44-437E-89AC-772058DDEEE8}" srcId="{5043EB12-E9F2-4908-81E3-ABB5B2BAD7DB}" destId="{37F18E04-9150-42A3-826E-B3141D26F88E}" srcOrd="3" destOrd="0" parTransId="{2F2FB7D8-3841-4CBB-8D36-3566CEDA9034}" sibTransId="{939DF452-247D-4660-9C5A-1D1559835032}"/>
    <dgm:cxn modelId="{D6D73F0D-CB98-47E3-B10C-F6F11C7FCC7E}" type="presOf" srcId="{2C432DC8-0D82-4859-A2F4-3298FA966CBA}" destId="{D5DDA2E0-4841-4382-B082-B8CD23E94255}" srcOrd="0" destOrd="0" presId="urn:microsoft.com/office/officeart/2005/8/layout/chevron2"/>
    <dgm:cxn modelId="{20F66DA1-61D0-49F3-BB2E-4A1ABD92DC54}" srcId="{5043EB12-E9F2-4908-81E3-ABB5B2BAD7DB}" destId="{D60AB388-A6B7-456F-91A6-C9BBF8F75FB1}" srcOrd="1" destOrd="0" parTransId="{DC68116D-8090-4F2D-9BCA-6C20A06BE50A}" sibTransId="{5D56EB06-A07F-4A89-801D-B54DC50A16F0}"/>
    <dgm:cxn modelId="{27FD49A0-20ED-4E73-9CF1-58D45F3F044B}" type="presOf" srcId="{99105E80-5C88-430C-9D8F-E732F1D91873}" destId="{E0487D34-FC73-4EDD-B3FC-F35138D4A338}" srcOrd="0" destOrd="0" presId="urn:microsoft.com/office/officeart/2005/8/layout/chevron2"/>
    <dgm:cxn modelId="{8FC8C625-1C0F-4D36-8340-EF55B4A7BF22}" type="presOf" srcId="{B3F3A017-A50C-44B7-925B-F5E2869605CA}" destId="{A2ACD8A1-0FF6-45C1-8F10-3593C3074B2B}" srcOrd="0" destOrd="0" presId="urn:microsoft.com/office/officeart/2005/8/layout/chevron2"/>
    <dgm:cxn modelId="{3DCC38F4-A22D-4C2E-A629-F07A082D2AF2}" srcId="{5043EB12-E9F2-4908-81E3-ABB5B2BAD7DB}" destId="{2C432DC8-0D82-4859-A2F4-3298FA966CBA}" srcOrd="0" destOrd="0" parTransId="{4D52FEB3-B2B5-4D26-9238-25F150A69A22}" sibTransId="{1020BE3D-CC07-44D2-9A09-E3C143B612EA}"/>
    <dgm:cxn modelId="{49437F2B-3DFC-4B45-A071-6B2B4CEBBE04}" type="presOf" srcId="{D60AB388-A6B7-456F-91A6-C9BBF8F75FB1}" destId="{758B7A34-B7EA-4BEC-9DF7-84C1F34F8A91}" srcOrd="0" destOrd="0" presId="urn:microsoft.com/office/officeart/2005/8/layout/chevron2"/>
    <dgm:cxn modelId="{91990779-7A62-416D-9410-2FD799A95C2E}" srcId="{D60AB388-A6B7-456F-91A6-C9BBF8F75FB1}" destId="{C8E934DA-61F1-4EEA-805B-17AE824CD26C}" srcOrd="0" destOrd="0" parTransId="{5235BA6D-41E3-436F-AB79-CFB9D3AA9307}" sibTransId="{D6ACD496-6545-41E7-8800-D66DCB252BFA}"/>
    <dgm:cxn modelId="{EC0D0C87-AC51-4A0F-8CE7-CB7D2C5A669E}" type="presOf" srcId="{5043EB12-E9F2-4908-81E3-ABB5B2BAD7DB}" destId="{7A39FB75-5E56-477C-99AD-890ECB9F6AB7}" srcOrd="0" destOrd="0" presId="urn:microsoft.com/office/officeart/2005/8/layout/chevron2"/>
    <dgm:cxn modelId="{B5794746-A69B-4854-AEAC-EC3BCA7E555E}" srcId="{37F18E04-9150-42A3-826E-B3141D26F88E}" destId="{99105E80-5C88-430C-9D8F-E732F1D91873}" srcOrd="0" destOrd="0" parTransId="{CD443497-B3A5-44AF-AF15-8E26DE64184C}" sibTransId="{31767723-6DB9-48C0-835F-F45B91F2B664}"/>
    <dgm:cxn modelId="{4C9AEECF-F2B9-41C1-B42D-D221F9DD2AA0}" type="presOf" srcId="{37F18E04-9150-42A3-826E-B3141D26F88E}" destId="{D10F944C-31F2-4E89-B212-21A48C20300B}" srcOrd="0" destOrd="0" presId="urn:microsoft.com/office/officeart/2005/8/layout/chevron2"/>
    <dgm:cxn modelId="{6C4068A9-E331-4C6E-B94B-7617082A5951}" srcId="{5043EB12-E9F2-4908-81E3-ABB5B2BAD7DB}" destId="{B62E6043-CB64-4D4F-8DBE-085D07942003}" srcOrd="2" destOrd="0" parTransId="{2BD02265-219F-4AA4-A4F2-153C783BD495}" sibTransId="{16BF973C-984B-4833-A954-071D7B5EC2D8}"/>
    <dgm:cxn modelId="{9281C7F0-C024-4DD1-8FF4-5809B91241EB}" type="presParOf" srcId="{7A39FB75-5E56-477C-99AD-890ECB9F6AB7}" destId="{12C5A130-83FB-40B3-B761-BA3CED3C2267}" srcOrd="0" destOrd="0" presId="urn:microsoft.com/office/officeart/2005/8/layout/chevron2"/>
    <dgm:cxn modelId="{5A776251-EDFD-4259-8C65-B05AE087FDF5}" type="presParOf" srcId="{12C5A130-83FB-40B3-B761-BA3CED3C2267}" destId="{D5DDA2E0-4841-4382-B082-B8CD23E94255}" srcOrd="0" destOrd="0" presId="urn:microsoft.com/office/officeart/2005/8/layout/chevron2"/>
    <dgm:cxn modelId="{A4B23EBF-195F-4C21-AA3B-BE4D8F42DABB}" type="presParOf" srcId="{12C5A130-83FB-40B3-B761-BA3CED3C2267}" destId="{24836295-6524-4220-B73A-27A224387D22}" srcOrd="1" destOrd="0" presId="urn:microsoft.com/office/officeart/2005/8/layout/chevron2"/>
    <dgm:cxn modelId="{522B132D-E569-4ED6-A50F-F49236F3DC0F}" type="presParOf" srcId="{7A39FB75-5E56-477C-99AD-890ECB9F6AB7}" destId="{2AE9BAC2-568B-4571-ADA3-7A90E83AD2D2}" srcOrd="1" destOrd="0" presId="urn:microsoft.com/office/officeart/2005/8/layout/chevron2"/>
    <dgm:cxn modelId="{90BA67B9-8C2E-4D5D-B39E-D330F661D05B}" type="presParOf" srcId="{7A39FB75-5E56-477C-99AD-890ECB9F6AB7}" destId="{6FFE4A07-0F6F-4F58-8A38-21E69685CC83}" srcOrd="2" destOrd="0" presId="urn:microsoft.com/office/officeart/2005/8/layout/chevron2"/>
    <dgm:cxn modelId="{D8B13082-189F-4117-880A-0650BB65419F}" type="presParOf" srcId="{6FFE4A07-0F6F-4F58-8A38-21E69685CC83}" destId="{758B7A34-B7EA-4BEC-9DF7-84C1F34F8A91}" srcOrd="0" destOrd="0" presId="urn:microsoft.com/office/officeart/2005/8/layout/chevron2"/>
    <dgm:cxn modelId="{5DCF99DE-8C80-498E-89FE-A9AD6EA2F678}" type="presParOf" srcId="{6FFE4A07-0F6F-4F58-8A38-21E69685CC83}" destId="{D4503E46-F0F3-48F5-9F37-A54840C70922}" srcOrd="1" destOrd="0" presId="urn:microsoft.com/office/officeart/2005/8/layout/chevron2"/>
    <dgm:cxn modelId="{CB61B7A0-7259-4D22-8F4F-08A388EE355B}" type="presParOf" srcId="{7A39FB75-5E56-477C-99AD-890ECB9F6AB7}" destId="{5056F3B0-92DB-428E-9DC7-3F2AC25E0C1E}" srcOrd="3" destOrd="0" presId="urn:microsoft.com/office/officeart/2005/8/layout/chevron2"/>
    <dgm:cxn modelId="{6E299D50-28A0-4D40-87A1-01B05FD4087C}" type="presParOf" srcId="{7A39FB75-5E56-477C-99AD-890ECB9F6AB7}" destId="{CEF00FFB-1FEF-411B-B15A-A2D9E22049F7}" srcOrd="4" destOrd="0" presId="urn:microsoft.com/office/officeart/2005/8/layout/chevron2"/>
    <dgm:cxn modelId="{2776AECD-628F-4302-995C-055627666457}" type="presParOf" srcId="{CEF00FFB-1FEF-411B-B15A-A2D9E22049F7}" destId="{67607709-D205-4580-84FA-A05E0D62F684}" srcOrd="0" destOrd="0" presId="urn:microsoft.com/office/officeart/2005/8/layout/chevron2"/>
    <dgm:cxn modelId="{B266F26D-0108-465E-BADE-2C67C3308726}" type="presParOf" srcId="{CEF00FFB-1FEF-411B-B15A-A2D9E22049F7}" destId="{A2ACD8A1-0FF6-45C1-8F10-3593C3074B2B}" srcOrd="1" destOrd="0" presId="urn:microsoft.com/office/officeart/2005/8/layout/chevron2"/>
    <dgm:cxn modelId="{4D96E66E-E0CE-4762-B5E8-BFACDB4C3543}" type="presParOf" srcId="{7A39FB75-5E56-477C-99AD-890ECB9F6AB7}" destId="{5F305B97-23BA-4A99-BEAD-47AE8F4F3537}" srcOrd="5" destOrd="0" presId="urn:microsoft.com/office/officeart/2005/8/layout/chevron2"/>
    <dgm:cxn modelId="{C219A9BC-641B-4EC0-A70D-0881799E92D0}" type="presParOf" srcId="{7A39FB75-5E56-477C-99AD-890ECB9F6AB7}" destId="{BBDCDACF-6DA0-4AB4-B237-55BB620B6018}" srcOrd="6" destOrd="0" presId="urn:microsoft.com/office/officeart/2005/8/layout/chevron2"/>
    <dgm:cxn modelId="{A6E17D5D-C39B-4359-96CF-ADC2989C8F01}" type="presParOf" srcId="{BBDCDACF-6DA0-4AB4-B237-55BB620B6018}" destId="{D10F944C-31F2-4E89-B212-21A48C20300B}" srcOrd="0" destOrd="0" presId="urn:microsoft.com/office/officeart/2005/8/layout/chevron2"/>
    <dgm:cxn modelId="{E78D9F10-8717-4F2B-ADD0-B4F61C4B6304}" type="presParOf" srcId="{BBDCDACF-6DA0-4AB4-B237-55BB620B6018}" destId="{E0487D34-FC73-4EDD-B3FC-F35138D4A33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DA2E0-4841-4382-B082-B8CD23E94255}">
      <dsp:nvSpPr>
        <dsp:cNvPr id="0" name=""/>
        <dsp:cNvSpPr/>
      </dsp:nvSpPr>
      <dsp:spPr>
        <a:xfrm rot="5400000">
          <a:off x="-219471" y="219479"/>
          <a:ext cx="1463145" cy="10242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1</a:t>
          </a:r>
          <a:endParaRPr lang="en-US" sz="2800" kern="1200" dirty="0"/>
        </a:p>
      </dsp:txBody>
      <dsp:txXfrm rot="-5400000">
        <a:off x="1" y="512108"/>
        <a:ext cx="1024202" cy="438943"/>
      </dsp:txXfrm>
    </dsp:sp>
    <dsp:sp modelId="{24836295-6524-4220-B73A-27A224387D22}">
      <dsp:nvSpPr>
        <dsp:cNvPr id="0" name=""/>
        <dsp:cNvSpPr/>
      </dsp:nvSpPr>
      <dsp:spPr>
        <a:xfrm rot="5400000">
          <a:off x="5910266" y="-4877002"/>
          <a:ext cx="951044" cy="107231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z-Cyrl-UZ" sz="26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Сотрудничество с работодателями</a:t>
          </a:r>
          <a:r>
            <a:rPr lang="en-US" sz="26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(2</a:t>
          </a:r>
          <a:r>
            <a:rPr lang="ru-RU" sz="26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90</a:t>
          </a:r>
          <a:r>
            <a:rPr lang="en-US" sz="26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)</a:t>
          </a:r>
          <a:r>
            <a:rPr lang="uz-Cyrl-UZ" sz="26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endParaRPr lang="en-US" sz="2600" kern="1200" dirty="0"/>
        </a:p>
      </dsp:txBody>
      <dsp:txXfrm rot="-5400000">
        <a:off x="1024202" y="55488"/>
        <a:ext cx="10676746" cy="858192"/>
      </dsp:txXfrm>
    </dsp:sp>
    <dsp:sp modelId="{758B7A34-B7EA-4BEC-9DF7-84C1F34F8A91}">
      <dsp:nvSpPr>
        <dsp:cNvPr id="0" name=""/>
        <dsp:cNvSpPr/>
      </dsp:nvSpPr>
      <dsp:spPr>
        <a:xfrm rot="5400000">
          <a:off x="-219471" y="1537981"/>
          <a:ext cx="1463145" cy="10242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2</a:t>
          </a:r>
          <a:endParaRPr lang="en-US" sz="2800" kern="1200" dirty="0"/>
        </a:p>
      </dsp:txBody>
      <dsp:txXfrm rot="-5400000">
        <a:off x="1" y="1830610"/>
        <a:ext cx="1024202" cy="438943"/>
      </dsp:txXfrm>
    </dsp:sp>
    <dsp:sp modelId="{D4503E46-F0F3-48F5-9F37-A54840C70922}">
      <dsp:nvSpPr>
        <dsp:cNvPr id="0" name=""/>
        <dsp:cNvSpPr/>
      </dsp:nvSpPr>
      <dsp:spPr>
        <a:xfrm rot="5400000">
          <a:off x="5910266" y="-3567554"/>
          <a:ext cx="951044" cy="107231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i="0" kern="1200" dirty="0" smtClean="0"/>
            <a:t>в Ташкенте открылся филиал московского </a:t>
          </a:r>
          <a:r>
            <a:rPr lang="ru-RU" sz="2600" b="1" i="0" kern="1200" smtClean="0"/>
            <a:t>миграционного центра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024202" y="1364936"/>
        <a:ext cx="10676746" cy="858192"/>
      </dsp:txXfrm>
    </dsp:sp>
    <dsp:sp modelId="{67607709-D205-4580-84FA-A05E0D62F684}">
      <dsp:nvSpPr>
        <dsp:cNvPr id="0" name=""/>
        <dsp:cNvSpPr/>
      </dsp:nvSpPr>
      <dsp:spPr>
        <a:xfrm rot="5400000">
          <a:off x="-219471" y="2856483"/>
          <a:ext cx="1463145" cy="10242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</a:rPr>
            <a:t>3</a:t>
          </a:r>
          <a:endParaRPr lang="en-US" sz="2800" kern="1200" dirty="0">
            <a:solidFill>
              <a:schemeClr val="bg1"/>
            </a:solidFill>
          </a:endParaRPr>
        </a:p>
      </dsp:txBody>
      <dsp:txXfrm rot="-5400000">
        <a:off x="1" y="3149112"/>
        <a:ext cx="1024202" cy="438943"/>
      </dsp:txXfrm>
    </dsp:sp>
    <dsp:sp modelId="{A2ACD8A1-0FF6-45C1-8F10-3593C3074B2B}">
      <dsp:nvSpPr>
        <dsp:cNvPr id="0" name=""/>
        <dsp:cNvSpPr/>
      </dsp:nvSpPr>
      <dsp:spPr>
        <a:xfrm rot="5400000">
          <a:off x="5910266" y="-2249052"/>
          <a:ext cx="951044" cy="107231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z-Cyrl-UZ" sz="26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Представительством ФС “Паспортно-визовой центр” при МВД России</a:t>
          </a:r>
          <a:r>
            <a:rPr lang="en-US" sz="26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800" b="0" i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(</a:t>
          </a:r>
          <a:r>
            <a:rPr lang="en-US" sz="1800" b="0" i="1" kern="1200" dirty="0" smtClean="0"/>
            <a:t>C</a:t>
          </a:r>
          <a:r>
            <a:rPr lang="ru-RU" sz="1800" b="0" i="1" kern="1200" dirty="0" err="1" smtClean="0"/>
            <a:t>отрудничество</a:t>
          </a:r>
          <a:r>
            <a:rPr lang="ru-RU" sz="1800" b="0" i="1" kern="1200" dirty="0" smtClean="0"/>
            <a:t> в рамках проекта </a:t>
          </a:r>
          <a:r>
            <a:rPr lang="en-US" sz="1800" b="0" i="1" kern="1200" dirty="0" smtClean="0"/>
            <a:t>“</a:t>
          </a:r>
          <a:r>
            <a:rPr lang="ru-RU" sz="1800" b="0" i="1" kern="1200" dirty="0" smtClean="0"/>
            <a:t>Пилот</a:t>
          </a:r>
          <a:r>
            <a:rPr lang="en-US" sz="1800" b="0" i="1" kern="1200" dirty="0" smtClean="0"/>
            <a:t>”)</a:t>
          </a:r>
          <a:endParaRPr lang="en-US" sz="1800" b="0" i="1" kern="1200" dirty="0"/>
        </a:p>
      </dsp:txBody>
      <dsp:txXfrm rot="-5400000">
        <a:off x="1024202" y="2683438"/>
        <a:ext cx="10676746" cy="858192"/>
      </dsp:txXfrm>
    </dsp:sp>
    <dsp:sp modelId="{D10F944C-31F2-4E89-B212-21A48C20300B}">
      <dsp:nvSpPr>
        <dsp:cNvPr id="0" name=""/>
        <dsp:cNvSpPr/>
      </dsp:nvSpPr>
      <dsp:spPr>
        <a:xfrm rot="5400000">
          <a:off x="-219471" y="4174985"/>
          <a:ext cx="1463145" cy="10242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4</a:t>
          </a:r>
          <a:endParaRPr lang="en-US" sz="2800" kern="1200" dirty="0"/>
        </a:p>
      </dsp:txBody>
      <dsp:txXfrm rot="-5400000">
        <a:off x="1" y="4467614"/>
        <a:ext cx="1024202" cy="438943"/>
      </dsp:txXfrm>
    </dsp:sp>
    <dsp:sp modelId="{E0487D34-FC73-4EDD-B3FC-F35138D4A338}">
      <dsp:nvSpPr>
        <dsp:cNvPr id="0" name=""/>
        <dsp:cNvSpPr/>
      </dsp:nvSpPr>
      <dsp:spPr>
        <a:xfrm rot="5400000">
          <a:off x="5910266" y="-930550"/>
          <a:ext cx="951044" cy="107231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Федеральное медико-биологическое агентство</a:t>
          </a:r>
          <a:r>
            <a:rPr lang="en-US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ru-RU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ФМБА</a:t>
          </a:r>
          <a:r>
            <a:rPr lang="en-US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r>
            <a:rPr lang="ru-RU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России</a:t>
          </a:r>
          <a:r>
            <a:rPr lang="en-US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i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(</a:t>
          </a:r>
          <a:r>
            <a:rPr lang="en-US" sz="18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C</a:t>
          </a:r>
          <a:r>
            <a:rPr lang="ru-RU" sz="1800" b="0" i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отрудничество</a:t>
          </a:r>
          <a:r>
            <a:rPr lang="ru-RU" sz="18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в рамках проекта </a:t>
          </a:r>
          <a:r>
            <a:rPr lang="en-US" sz="18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“</a:t>
          </a:r>
          <a:r>
            <a:rPr lang="ru-RU" sz="18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Пилот</a:t>
          </a:r>
          <a:r>
            <a:rPr lang="en-US" sz="18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”)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024202" y="4001940"/>
        <a:ext cx="10676746" cy="8581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DA2E0-4841-4382-B082-B8CD23E94255}">
      <dsp:nvSpPr>
        <dsp:cNvPr id="0" name=""/>
        <dsp:cNvSpPr/>
      </dsp:nvSpPr>
      <dsp:spPr>
        <a:xfrm rot="5400000">
          <a:off x="-219471" y="219479"/>
          <a:ext cx="1463145" cy="10242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1</a:t>
          </a:r>
          <a:endParaRPr lang="en-US" sz="2800" kern="1200" dirty="0"/>
        </a:p>
      </dsp:txBody>
      <dsp:txXfrm rot="-5400000">
        <a:off x="1" y="512108"/>
        <a:ext cx="1024202" cy="438943"/>
      </dsp:txXfrm>
    </dsp:sp>
    <dsp:sp modelId="{24836295-6524-4220-B73A-27A224387D22}">
      <dsp:nvSpPr>
        <dsp:cNvPr id="0" name=""/>
        <dsp:cNvSpPr/>
      </dsp:nvSpPr>
      <dsp:spPr>
        <a:xfrm rot="5400000">
          <a:off x="5910266" y="-4877002"/>
          <a:ext cx="951044" cy="107231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z-Cyrl-UZ" sz="26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Сотрудничество с работодателями</a:t>
          </a:r>
          <a:r>
            <a:rPr lang="en-US" sz="26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(2</a:t>
          </a:r>
          <a:r>
            <a:rPr lang="ru-RU" sz="26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90</a:t>
          </a:r>
          <a:r>
            <a:rPr lang="en-US" sz="26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)</a:t>
          </a:r>
          <a:r>
            <a:rPr lang="uz-Cyrl-UZ" sz="26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endParaRPr lang="en-US" sz="2600" kern="1200" dirty="0"/>
        </a:p>
      </dsp:txBody>
      <dsp:txXfrm rot="-5400000">
        <a:off x="1024202" y="55488"/>
        <a:ext cx="10676746" cy="858192"/>
      </dsp:txXfrm>
    </dsp:sp>
    <dsp:sp modelId="{758B7A34-B7EA-4BEC-9DF7-84C1F34F8A91}">
      <dsp:nvSpPr>
        <dsp:cNvPr id="0" name=""/>
        <dsp:cNvSpPr/>
      </dsp:nvSpPr>
      <dsp:spPr>
        <a:xfrm rot="5400000">
          <a:off x="-219471" y="1537981"/>
          <a:ext cx="1463145" cy="10242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2</a:t>
          </a:r>
          <a:endParaRPr lang="en-US" sz="2800" kern="1200" dirty="0"/>
        </a:p>
      </dsp:txBody>
      <dsp:txXfrm rot="-5400000">
        <a:off x="1" y="1830610"/>
        <a:ext cx="1024202" cy="438943"/>
      </dsp:txXfrm>
    </dsp:sp>
    <dsp:sp modelId="{D4503E46-F0F3-48F5-9F37-A54840C70922}">
      <dsp:nvSpPr>
        <dsp:cNvPr id="0" name=""/>
        <dsp:cNvSpPr/>
      </dsp:nvSpPr>
      <dsp:spPr>
        <a:xfrm rot="5400000">
          <a:off x="5910266" y="-3567554"/>
          <a:ext cx="951044" cy="107231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i="0" kern="1200" dirty="0" smtClean="0"/>
            <a:t>в Ташкенте открылся филиал московского </a:t>
          </a:r>
          <a:r>
            <a:rPr lang="ru-RU" sz="2600" b="1" i="0" kern="1200" smtClean="0"/>
            <a:t>миграционного центра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024202" y="1364936"/>
        <a:ext cx="10676746" cy="858192"/>
      </dsp:txXfrm>
    </dsp:sp>
    <dsp:sp modelId="{67607709-D205-4580-84FA-A05E0D62F684}">
      <dsp:nvSpPr>
        <dsp:cNvPr id="0" name=""/>
        <dsp:cNvSpPr/>
      </dsp:nvSpPr>
      <dsp:spPr>
        <a:xfrm rot="5400000">
          <a:off x="-219471" y="2856483"/>
          <a:ext cx="1463145" cy="10242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</a:rPr>
            <a:t>3</a:t>
          </a:r>
          <a:endParaRPr lang="en-US" sz="2800" kern="1200" dirty="0">
            <a:solidFill>
              <a:schemeClr val="bg1"/>
            </a:solidFill>
          </a:endParaRPr>
        </a:p>
      </dsp:txBody>
      <dsp:txXfrm rot="-5400000">
        <a:off x="1" y="3149112"/>
        <a:ext cx="1024202" cy="438943"/>
      </dsp:txXfrm>
    </dsp:sp>
    <dsp:sp modelId="{A2ACD8A1-0FF6-45C1-8F10-3593C3074B2B}">
      <dsp:nvSpPr>
        <dsp:cNvPr id="0" name=""/>
        <dsp:cNvSpPr/>
      </dsp:nvSpPr>
      <dsp:spPr>
        <a:xfrm rot="5400000">
          <a:off x="5910266" y="-2249052"/>
          <a:ext cx="951044" cy="107231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z-Cyrl-UZ" sz="26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Представительством ФС “Паспортно-визовой центр” при МВД России</a:t>
          </a:r>
          <a:r>
            <a:rPr lang="en-US" sz="26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800" b="0" i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(</a:t>
          </a:r>
          <a:r>
            <a:rPr lang="en-US" sz="1800" b="0" i="1" kern="1200" dirty="0" smtClean="0"/>
            <a:t>C</a:t>
          </a:r>
          <a:r>
            <a:rPr lang="ru-RU" sz="1800" b="0" i="1" kern="1200" dirty="0" err="1" smtClean="0"/>
            <a:t>отрудничество</a:t>
          </a:r>
          <a:r>
            <a:rPr lang="ru-RU" sz="1800" b="0" i="1" kern="1200" dirty="0" smtClean="0"/>
            <a:t> в рамках проекта </a:t>
          </a:r>
          <a:r>
            <a:rPr lang="en-US" sz="1800" b="0" i="1" kern="1200" dirty="0" smtClean="0"/>
            <a:t>“</a:t>
          </a:r>
          <a:r>
            <a:rPr lang="ru-RU" sz="1800" b="0" i="1" kern="1200" dirty="0" smtClean="0"/>
            <a:t>Пилот</a:t>
          </a:r>
          <a:r>
            <a:rPr lang="en-US" sz="1800" b="0" i="1" kern="1200" dirty="0" smtClean="0"/>
            <a:t>”)</a:t>
          </a:r>
          <a:endParaRPr lang="en-US" sz="1800" b="0" i="1" kern="1200" dirty="0"/>
        </a:p>
      </dsp:txBody>
      <dsp:txXfrm rot="-5400000">
        <a:off x="1024202" y="2683438"/>
        <a:ext cx="10676746" cy="858192"/>
      </dsp:txXfrm>
    </dsp:sp>
    <dsp:sp modelId="{D10F944C-31F2-4E89-B212-21A48C20300B}">
      <dsp:nvSpPr>
        <dsp:cNvPr id="0" name=""/>
        <dsp:cNvSpPr/>
      </dsp:nvSpPr>
      <dsp:spPr>
        <a:xfrm rot="5400000">
          <a:off x="-219471" y="4174985"/>
          <a:ext cx="1463145" cy="10242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4</a:t>
          </a:r>
          <a:endParaRPr lang="en-US" sz="2800" kern="1200" dirty="0"/>
        </a:p>
      </dsp:txBody>
      <dsp:txXfrm rot="-5400000">
        <a:off x="1" y="4467614"/>
        <a:ext cx="1024202" cy="438943"/>
      </dsp:txXfrm>
    </dsp:sp>
    <dsp:sp modelId="{E0487D34-FC73-4EDD-B3FC-F35138D4A338}">
      <dsp:nvSpPr>
        <dsp:cNvPr id="0" name=""/>
        <dsp:cNvSpPr/>
      </dsp:nvSpPr>
      <dsp:spPr>
        <a:xfrm rot="5400000">
          <a:off x="5910266" y="-930550"/>
          <a:ext cx="951044" cy="107231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Федеральное медико-биологическое агентство</a:t>
          </a:r>
          <a:r>
            <a:rPr lang="en-US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ru-RU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ФМБА</a:t>
          </a:r>
          <a:r>
            <a:rPr lang="en-US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r>
            <a:rPr lang="ru-RU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России</a:t>
          </a:r>
          <a:r>
            <a:rPr lang="en-US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i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(</a:t>
          </a:r>
          <a:r>
            <a:rPr lang="en-US" sz="18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C</a:t>
          </a:r>
          <a:r>
            <a:rPr lang="ru-RU" sz="1800" b="0" i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отрудничество</a:t>
          </a:r>
          <a:r>
            <a:rPr lang="ru-RU" sz="18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в рамках проекта </a:t>
          </a:r>
          <a:r>
            <a:rPr lang="en-US" sz="18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“</a:t>
          </a:r>
          <a:r>
            <a:rPr lang="ru-RU" sz="18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Пилот</a:t>
          </a:r>
          <a:r>
            <a:rPr lang="en-US" sz="1800" b="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”)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024202" y="4001940"/>
        <a:ext cx="10676746" cy="858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DF62A-4ED8-48B2-B600-429B63236389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74379-B7A7-41E8-AB87-D1CD6B854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4027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815523E-D23B-4CCC-9F09-11076277C20F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66D2275-FC60-4D18-9ADD-F7E14F4E1CA0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AE73093-FF10-4FDF-AF6A-5027336542D1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12481FB-9340-4F29-88E1-4ACAC44B9E8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FFC0E75-2B83-4C55-966E-F7A377AC3F88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5A216A1-2E1E-4295-930B-FDDE4BEDDAB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2A6CBCA-36BA-4DB7-B76F-1FC3B21039C3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B58A034-AEB7-4E7B-9F1D-6C836051001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8B7B630-18EB-4B7C-8A00-C7BEF9DCCD39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5416F11-27D1-4126-B474-5C5E1CB50123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D4F0B71-870B-43C4-BDD7-07C9F9C797E7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0"/>
          </p:nvPr>
        </p:nvSpPr>
        <p:spPr/>
        <p:txBody>
          <a:bodyPr/>
          <a:lstStyle/>
          <a:p>
            <a:fld id="{24674379-B7A7-41E8-AB87-D1CD6B854C18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0"/>
          </p:nvPr>
        </p:nvSpPr>
        <p:spPr/>
        <p:txBody>
          <a:bodyPr/>
          <a:lstStyle/>
          <a:p>
            <a:fld id="{24674379-B7A7-41E8-AB87-D1CD6B854C18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DFCC243-B46D-4591-AE04-D1EE30607A38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84FB573-5F11-41A5-A85E-6C488743C716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EBA3FA5-262C-441F-9694-847B95113505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F52213-6163-4EE6-A1CC-1F007209F0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EBA3FA5-262C-441F-9694-847B95113505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F52213-6163-4EE6-A1CC-1F007209F0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EBA3FA5-262C-441F-9694-847B95113505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F52213-6163-4EE6-A1CC-1F007209F0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686CD2B-5443-49FA-9FF1-446A05664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0C4F105-A43F-4EB8-9307-328FCF194C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686CD2B-5443-49FA-9FF1-446A05664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0C4F105-A43F-4EB8-9307-328FCF194C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686CD2B-5443-49FA-9FF1-446A05664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0C4F105-A43F-4EB8-9307-328FCF194C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686CD2B-5443-49FA-9FF1-446A05664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0C4F105-A43F-4EB8-9307-328FCF194C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686CD2B-5443-49FA-9FF1-446A05664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0C4F105-A43F-4EB8-9307-328FCF194C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686CD2B-5443-49FA-9FF1-446A05664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0C4F105-A43F-4EB8-9307-328FCF194C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686CD2B-5443-49FA-9FF1-446A05664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0C4F105-A43F-4EB8-9307-328FCF194C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686CD2B-5443-49FA-9FF1-446A05664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0C4F105-A43F-4EB8-9307-328FCF194C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EBA3FA5-262C-441F-9694-847B95113505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F52213-6163-4EE6-A1CC-1F007209F0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686CD2B-5443-49FA-9FF1-446A05664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0C4F105-A43F-4EB8-9307-328FCF194C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686CD2B-5443-49FA-9FF1-446A05664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0C4F105-A43F-4EB8-9307-328FCF194C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686CD2B-5443-49FA-9FF1-446A05664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0C4F105-A43F-4EB8-9307-328FCF194C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EBA3FA5-262C-441F-9694-847B95113505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F52213-6163-4EE6-A1CC-1F007209F0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EBA3FA5-262C-441F-9694-847B95113505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F52213-6163-4EE6-A1CC-1F007209F0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EBA3FA5-262C-441F-9694-847B95113505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F52213-6163-4EE6-A1CC-1F007209F0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EBA3FA5-262C-441F-9694-847B95113505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F52213-6163-4EE6-A1CC-1F007209F0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EBA3FA5-262C-441F-9694-847B95113505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F52213-6163-4EE6-A1CC-1F007209F0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EBA3FA5-262C-441F-9694-847B95113505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F52213-6163-4EE6-A1CC-1F007209F0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9EBA3FA5-262C-441F-9694-847B95113505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7F52213-6163-4EE6-A1CC-1F007209F0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A3FA5-262C-441F-9694-847B95113505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2213-6163-4EE6-A1CC-1F007209F0B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6CD2B-5443-49FA-9FF1-446A05664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F105-A43F-4EB8-9307-328FCF194C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eg"/><Relationship Id="rId5" Type="http://schemas.openxmlformats.org/officeDocument/2006/relationships/image" Target="../media/image3.jpg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48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48.PN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8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diagramDrawing" Target="../diagrams/drawing10.xml"/><Relationship Id="rId4" Type="http://schemas.openxmlformats.org/officeDocument/2006/relationships/diagramData" Target="../diagrams/data1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/>
          <p:cNvGrpSpPr/>
          <p:nvPr/>
        </p:nvGrpSpPr>
        <p:grpSpPr>
          <a:xfrm>
            <a:off x="198327" y="186256"/>
            <a:ext cx="7194511" cy="6343378"/>
            <a:chOff x="198327" y="186256"/>
            <a:chExt cx="7194511" cy="6343378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198327" y="186256"/>
              <a:ext cx="4753236" cy="6326126"/>
              <a:chOff x="275965" y="376037"/>
              <a:chExt cx="4753236" cy="6326126"/>
            </a:xfrm>
          </p:grpSpPr>
          <p:pic>
            <p:nvPicPr>
              <p:cNvPr id="4" name="Picture 4" descr="Похожее изображение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79221" y="387164"/>
                <a:ext cx="1256332" cy="1316553"/>
              </a:xfrm>
              <a:prstGeom prst="rect">
                <a:avLst/>
              </a:prstGeom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532236" y="376037"/>
                <a:ext cx="1444110" cy="1316553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539849" y="3351659"/>
                <a:ext cx="1439812" cy="970176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6"/>
              <a:srcRect l="23151" r="5737"/>
              <a:stretch/>
            </p:blipFill>
            <p:spPr>
              <a:xfrm>
                <a:off x="284077" y="3144125"/>
                <a:ext cx="1256785" cy="1175808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7"/>
              <a:srcRect t="11797" b="11218"/>
              <a:stretch/>
            </p:blipFill>
            <p:spPr>
              <a:xfrm>
                <a:off x="281722" y="2596257"/>
                <a:ext cx="1253830" cy="558995"/>
              </a:xfrm>
              <a:prstGeom prst="rect">
                <a:avLst/>
              </a:prstGeom>
            </p:spPr>
          </p:pic>
          <p:pic>
            <p:nvPicPr>
              <p:cNvPr id="12" name="Picture 6" descr="Картинки по запросу обучение трудовых мигрантов"/>
              <p:cNvPicPr>
                <a:picLocks noChangeAspect="1" noChangeArrowheads="1"/>
              </p:cNvPicPr>
              <p:nvPr/>
            </p:nvPicPr>
            <p:blipFill>
              <a:blip r:embed="rId8"/>
              <a:srcRect t="16005"/>
              <a:stretch/>
            </p:blipFill>
            <p:spPr bwMode="auto">
              <a:xfrm>
                <a:off x="1539340" y="1691832"/>
                <a:ext cx="1445634" cy="909988"/>
              </a:xfrm>
              <a:prstGeom prst="rect">
                <a:avLst/>
              </a:prstGeom>
            </p:spPr>
          </p:pic>
          <p:pic>
            <p:nvPicPr>
              <p:cNvPr id="13" name="Picture 8" descr="Картинки по запросу обучение трудовых мигрантов"/>
              <p:cNvPicPr>
                <a:picLocks noChangeAspect="1" noChangeArrowheads="1"/>
              </p:cNvPicPr>
              <p:nvPr/>
            </p:nvPicPr>
            <p:blipFill>
              <a:blip r:embed="rId9"/>
              <a:srcRect t="8334" b="19844"/>
              <a:stretch/>
            </p:blipFill>
            <p:spPr bwMode="auto">
              <a:xfrm>
                <a:off x="1536533" y="2601062"/>
                <a:ext cx="1434503" cy="757424"/>
              </a:xfrm>
              <a:prstGeom prst="rect">
                <a:avLst/>
              </a:prstGeom>
            </p:spPr>
          </p:pic>
          <p:pic>
            <p:nvPicPr>
              <p:cNvPr id="14" name="Рисунок 13" descr="Форум «Узбекистан 2035» пройдет в Ташкенте с 28 по 30 июня 2018 г. | Buyuk  Kelajak"/>
              <p:cNvPicPr/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2962411" y="379098"/>
                <a:ext cx="2066790" cy="13165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Picture 10" descr="Трудовая миграция и социальное обеспечение в Евразийском ..."/>
              <p:cNvPicPr>
                <a:picLocks noChangeAspect="1" noChangeArrowheads="1"/>
              </p:cNvPicPr>
              <p:nvPr/>
            </p:nvPicPr>
            <p:blipFill>
              <a:blip r:embed="rId11"/>
              <a:srcRect l="6243"/>
              <a:stretch/>
            </p:blipFill>
            <p:spPr bwMode="auto">
              <a:xfrm>
                <a:off x="2973032" y="1691832"/>
                <a:ext cx="1928750" cy="1017654"/>
              </a:xfrm>
              <a:prstGeom prst="rect">
                <a:avLst/>
              </a:prstGeom>
            </p:spPr>
          </p:pic>
          <p:pic>
            <p:nvPicPr>
              <p:cNvPr id="16" name="Picture 3" descr="Кореяга ишга борган ўзбекистонликлардан бирида коронавирус аниқланган –  Миграция агентлиги"/>
              <p:cNvPicPr>
                <a:picLocks noChangeAspect="1" noChangeArrowheads="1"/>
              </p:cNvPicPr>
              <p:nvPr/>
            </p:nvPicPr>
            <p:blipFill>
              <a:blip r:embed="rId12"/>
              <a:srcRect b="13243"/>
              <a:stretch/>
            </p:blipFill>
            <p:spPr bwMode="auto">
              <a:xfrm>
                <a:off x="2970025" y="2708731"/>
                <a:ext cx="1568250" cy="966888"/>
              </a:xfrm>
              <a:prstGeom prst="rect">
                <a:avLst/>
              </a:prstGeom>
            </p:spPr>
          </p:pic>
          <p:pic>
            <p:nvPicPr>
              <p:cNvPr id="17" name="Picture 16" descr="Главы МИД стран ЦА и ЕС обсудили совместные действия по устранению ...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2979666" y="3674862"/>
                <a:ext cx="1168027" cy="658381"/>
              </a:xfrm>
              <a:prstGeom prst="rect">
                <a:avLst/>
              </a:prstGeom>
            </p:spPr>
          </p:pic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4"/>
              <a:srcRect r="19452"/>
              <a:stretch/>
            </p:blipFill>
            <p:spPr>
              <a:xfrm>
                <a:off x="279220" y="4321080"/>
                <a:ext cx="1489195" cy="1194823"/>
              </a:xfrm>
              <a:prstGeom prst="rect">
                <a:avLst/>
              </a:prstGeom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5"/>
              <a:srcRect l="13655"/>
              <a:stretch/>
            </p:blipFill>
            <p:spPr>
              <a:xfrm>
                <a:off x="279220" y="5485761"/>
                <a:ext cx="1575459" cy="1216402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>
              <a:xfrm>
                <a:off x="275965" y="1712914"/>
                <a:ext cx="1258572" cy="890053"/>
              </a:xfrm>
              <a:prstGeom prst="rect">
                <a:avLst/>
              </a:prstGeom>
            </p:spPr>
          </p:pic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17"/>
              <a:srcRect l="14479" r="29983"/>
              <a:stretch/>
            </p:blipFill>
            <p:spPr>
              <a:xfrm>
                <a:off x="1863305" y="5473035"/>
                <a:ext cx="1026609" cy="1229128"/>
              </a:xfrm>
              <a:prstGeom prst="rect">
                <a:avLst/>
              </a:prstGeom>
            </p:spPr>
          </p:pic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18"/>
              <a:srcRect r="6445"/>
              <a:stretch/>
            </p:blipFill>
            <p:spPr>
              <a:xfrm>
                <a:off x="1768415" y="4333244"/>
                <a:ext cx="1682151" cy="1157043"/>
              </a:xfrm>
              <a:prstGeom prst="rect">
                <a:avLst/>
              </a:prstGeom>
            </p:spPr>
          </p:pic>
        </p:grpSp>
        <p:sp>
          <p:nvSpPr>
            <p:cNvPr id="28" name="Равнобедренный треугольник 27"/>
            <p:cNvSpPr/>
            <p:nvPr/>
          </p:nvSpPr>
          <p:spPr>
            <a:xfrm>
              <a:off x="2501662" y="189219"/>
              <a:ext cx="4891176" cy="634041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" name="logo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080015" y="208112"/>
            <a:ext cx="3394162" cy="2536813"/>
          </a:xfrm>
          <a:prstGeom prst="rect">
            <a:avLst/>
          </a:prstGeom>
        </p:spPr>
      </p:pic>
      <p:sp>
        <p:nvSpPr>
          <p:cNvPr id="31" name="object 7"/>
          <p:cNvSpPr txBox="1"/>
          <p:nvPr/>
        </p:nvSpPr>
        <p:spPr>
          <a:xfrm>
            <a:off x="5837420" y="5167208"/>
            <a:ext cx="5184576" cy="1063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33" marR="2540" algn="ctr" defTabSz="412750" hangingPunct="0"/>
            <a:r>
              <a:rPr lang="ru-RU" sz="1750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Представитель Агентства по внешней трудовой миграции при Министерстве занятости и трудовых отношений Республики Узбекистана в г. Пермь, Российской Федерации</a:t>
            </a:r>
            <a:endParaRPr sz="1750" kern="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32" name="Shape 140"/>
          <p:cNvSpPr/>
          <p:nvPr/>
        </p:nvSpPr>
        <p:spPr>
          <a:xfrm>
            <a:off x="4488296" y="4881227"/>
            <a:ext cx="7334915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miter lim="400000"/>
            <a:headEnd type="oval"/>
            <a:tailEnd type="oval"/>
          </a:ln>
        </p:spPr>
        <p:txBody>
          <a:bodyPr lIns="25400" tIns="25400" rIns="25400" bIns="25400" anchor="ctr"/>
          <a:lstStyle/>
          <a:p>
            <a:pPr algn="ctr" defTabSz="412750" hangingPunct="0"/>
            <a:endParaRPr sz="16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3" name="Shape 141"/>
          <p:cNvSpPr/>
          <p:nvPr/>
        </p:nvSpPr>
        <p:spPr>
          <a:xfrm>
            <a:off x="4826499" y="2941113"/>
            <a:ext cx="7466569" cy="1713290"/>
          </a:xfrm>
          <a:prstGeom prst="rect">
            <a:avLst/>
          </a:prstGeom>
        </p:spPr>
        <p:txBody>
          <a:bodyPr wrap="square" lIns="25400" tIns="25400" rIns="25400" bIns="25400" anchor="ctr">
            <a:spAutoFit/>
          </a:bodyPr>
          <a:lstStyle>
            <a:lvl1pPr>
              <a:defRPr sz="7000">
                <a:solidFill>
                  <a:srgbClr val="00588E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algn="ctr"/>
            <a:r>
              <a:rPr lang="ru-RU" sz="3600" b="1" dirty="0" smtClean="0"/>
              <a:t>Система безопасной,</a:t>
            </a:r>
          </a:p>
          <a:p>
            <a:pPr algn="ctr"/>
            <a:r>
              <a:rPr lang="ru-RU" sz="3600" b="1" dirty="0" smtClean="0"/>
              <a:t>упорядоченной и легальной</a:t>
            </a:r>
          </a:p>
          <a:p>
            <a:pPr algn="ctr"/>
            <a:r>
              <a:rPr lang="ru-RU" sz="3600" b="1" dirty="0" smtClean="0"/>
              <a:t>трудовой миграции</a:t>
            </a:r>
            <a:endParaRPr sz="3500" b="1" kern="0" dirty="0"/>
          </a:p>
        </p:txBody>
      </p:sp>
      <p:sp>
        <p:nvSpPr>
          <p:cNvPr id="35" name="Shape 142"/>
          <p:cNvSpPr/>
          <p:nvPr/>
        </p:nvSpPr>
        <p:spPr>
          <a:xfrm>
            <a:off x="7981025" y="6261554"/>
            <a:ext cx="911120" cy="284075"/>
          </a:xfrm>
          <a:prstGeom prst="rect">
            <a:avLst/>
          </a:prstGeom>
        </p:spPr>
        <p:txBody>
          <a:bodyPr wrap="none" lIns="25400" tIns="25400" rIns="25400" bIns="25400" anchor="ctr">
            <a:spAutoFit/>
          </a:bodyPr>
          <a:lstStyle>
            <a:lvl1pPr>
              <a:defRPr sz="300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ctr" defTabSz="412750" hangingPunct="0"/>
            <a:r>
              <a:rPr lang="ru-RU" sz="15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sz="1500" kern="0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sz="1500" kern="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500" kern="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ru-RU" sz="15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500" kern="0" dirty="0">
                <a:solidFill>
                  <a:schemeClr val="accent1">
                    <a:lumMod val="75000"/>
                  </a:schemeClr>
                </a:solidFill>
              </a:rPr>
              <a:t>г.</a:t>
            </a:r>
            <a:endParaRPr sz="15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 rot="1271029" flipH="1">
            <a:off x="3729710" y="-48415"/>
            <a:ext cx="51113" cy="679851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 noEditPoints="1"/>
          </p:cNvSpPr>
          <p:nvPr>
            <p:ph type="ctrTitle"/>
          </p:nvPr>
        </p:nvSpPr>
        <p:spPr>
          <a:xfrm>
            <a:off x="3665984" y="-20922"/>
            <a:ext cx="8143932" cy="382360"/>
          </a:xfrm>
        </p:spPr>
        <p:txBody>
          <a:bodyPr>
            <a:normAutofit/>
          </a:bodyPr>
          <a:lstStyle/>
          <a:p>
            <a:r>
              <a:rPr lang="ru-RU" sz="187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Текущие фотографии этих центров:</a:t>
            </a:r>
            <a:endParaRPr lang="en-US" sz="1875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rcRect l="25566" t="2431" r="9752" b="-2431"/>
          <a:stretch/>
        </p:blipFill>
        <p:spPr>
          <a:xfrm>
            <a:off x="3143673" y="339190"/>
            <a:ext cx="3196827" cy="23229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rcRect l="38617" r="7999"/>
          <a:stretch/>
        </p:blipFill>
        <p:spPr>
          <a:xfrm>
            <a:off x="6745079" y="315625"/>
            <a:ext cx="3168352" cy="22899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rcRect l="9117" t="2911" r="27339"/>
          <a:stretch/>
        </p:blipFill>
        <p:spPr>
          <a:xfrm>
            <a:off x="3149148" y="2687714"/>
            <a:ext cx="3214125" cy="19654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rcRect l="13629" r="14549"/>
          <a:stretch/>
        </p:blipFill>
        <p:spPr>
          <a:xfrm>
            <a:off x="6745079" y="2697004"/>
            <a:ext cx="3168352" cy="18841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rcRect l="13560" r="15341"/>
          <a:stretch/>
        </p:blipFill>
        <p:spPr>
          <a:xfrm>
            <a:off x="6745079" y="4803666"/>
            <a:ext cx="3168352" cy="19968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rcRect l="9066" t="5545" r="21170"/>
          <a:stretch/>
        </p:blipFill>
        <p:spPr>
          <a:xfrm>
            <a:off x="3143672" y="4782050"/>
            <a:ext cx="3245604" cy="204006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скругленными соседними углами 11"/>
          <p:cNvSpPr/>
          <p:nvPr/>
        </p:nvSpPr>
        <p:spPr>
          <a:xfrm rot="10800000">
            <a:off x="-1" y="-1"/>
            <a:ext cx="12192000" cy="794184"/>
          </a:xfrm>
          <a:prstGeom prst="round2SameRect">
            <a:avLst>
              <a:gd name="adj1" fmla="val 38172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dist="127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rcRect b="10099"/>
          <a:stretch/>
        </p:blipFill>
        <p:spPr>
          <a:xfrm>
            <a:off x="269180" y="-1"/>
            <a:ext cx="2810782" cy="7343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40499" y="197414"/>
            <a:ext cx="595134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solidFill>
                  <a:srgbClr val="186C9D"/>
                </a:solidFill>
                <a:latin typeface="Arial" panose="020B0604020202020204" pitchFamily="34" charset="0"/>
                <a:ea typeface="PT Sans Narrow" panose="020B0506020203020204" pitchFamily="34" charset="-52"/>
                <a:cs typeface="Arial" panose="020B0604020202020204" pitchFamily="34" charset="0"/>
              </a:rPr>
              <a:t>МОНОЦЕНТР «ИШГА МАРХАМАТ» В ТАШКЕНТЕ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5475" y="3815508"/>
            <a:ext cx="4605222" cy="291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21305" y="3815508"/>
            <a:ext cx="4605219" cy="291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rcRect l="6671" r="5764"/>
          <a:stretch/>
        </p:blipFill>
        <p:spPr>
          <a:xfrm>
            <a:off x="6521306" y="876801"/>
            <a:ext cx="4605219" cy="2796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240343" y="69553"/>
            <a:ext cx="656839" cy="656839"/>
          </a:xfrm>
          <a:prstGeom prst="rect">
            <a:avLst/>
          </a:prstGeom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5475" y="876801"/>
            <a:ext cx="4605221" cy="2796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101684" y="120470"/>
            <a:ext cx="0" cy="523220"/>
          </a:xfrm>
          <a:prstGeom prst="line">
            <a:avLst/>
          </a:prstGeom>
          <a:ln w="19050" cap="rnd">
            <a:solidFill>
              <a:srgbClr val="27AA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двумя скругленными соседними углами 13"/>
          <p:cNvSpPr/>
          <p:nvPr/>
        </p:nvSpPr>
        <p:spPr>
          <a:xfrm rot="10800000">
            <a:off x="-1" y="-1"/>
            <a:ext cx="12192000" cy="794184"/>
          </a:xfrm>
          <a:prstGeom prst="round2SameRect">
            <a:avLst>
              <a:gd name="adj1" fmla="val 38172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dist="127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rcRect b="10099"/>
          <a:stretch/>
        </p:blipFill>
        <p:spPr>
          <a:xfrm>
            <a:off x="269180" y="-1"/>
            <a:ext cx="2810782" cy="7343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68845" y="230398"/>
            <a:ext cx="591716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solidFill>
                  <a:srgbClr val="186C9D"/>
                </a:solidFill>
                <a:latin typeface="Arial" panose="020B0604020202020204" pitchFamily="34" charset="0"/>
                <a:ea typeface="PT Sans Narrow" panose="020B0506020203020204" pitchFamily="34" charset="-52"/>
                <a:cs typeface="Arial" panose="020B0604020202020204" pitchFamily="34" charset="0"/>
              </a:rPr>
              <a:t>МОНОЦЕНТР «ИШГА МАРХАМАТ» В ТАШКЕНТЕ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240343" y="86645"/>
            <a:ext cx="656839" cy="6568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5475" y="879473"/>
            <a:ext cx="4605222" cy="281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99413" y="879473"/>
            <a:ext cx="4605222" cy="281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5474" y="3818180"/>
            <a:ext cx="4605222" cy="291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499412" y="3818179"/>
            <a:ext cx="4605221" cy="291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101684" y="120470"/>
            <a:ext cx="0" cy="523220"/>
          </a:xfrm>
          <a:prstGeom prst="line">
            <a:avLst/>
          </a:prstGeom>
          <a:ln w="19050" cap="rnd">
            <a:solidFill>
              <a:srgbClr val="27AA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соседними углами 9"/>
          <p:cNvSpPr/>
          <p:nvPr/>
        </p:nvSpPr>
        <p:spPr>
          <a:xfrm rot="10800000">
            <a:off x="-1" y="-1"/>
            <a:ext cx="12192000" cy="794184"/>
          </a:xfrm>
          <a:prstGeom prst="round2SameRect">
            <a:avLst>
              <a:gd name="adj1" fmla="val 38172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dist="127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rcRect b="10099"/>
          <a:stretch/>
        </p:blipFill>
        <p:spPr>
          <a:xfrm>
            <a:off x="269180" y="-1"/>
            <a:ext cx="2810782" cy="734362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139784" y="120470"/>
            <a:ext cx="0" cy="523220"/>
          </a:xfrm>
          <a:prstGeom prst="line">
            <a:avLst/>
          </a:prstGeom>
          <a:ln w="19050" cap="rnd">
            <a:solidFill>
              <a:srgbClr val="27AA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301468" y="187889"/>
            <a:ext cx="61473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solidFill>
                  <a:srgbClr val="186C9D"/>
                </a:solidFill>
                <a:latin typeface="Arial" panose="020B0604020202020204" pitchFamily="34" charset="0"/>
                <a:ea typeface="PT Sans Narrow" panose="020B0506020203020204" pitchFamily="34" charset="-52"/>
                <a:cs typeface="Arial" panose="020B0604020202020204" pitchFamily="34" charset="0"/>
              </a:rPr>
              <a:t>МОНОЦЕНТР «ИШГА МАРХАМАТ» В НАМАНГАНЕ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240343" y="86645"/>
            <a:ext cx="656839" cy="6568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 l="20899" t="23768" r="6236" b="10791"/>
          <a:stretch/>
        </p:blipFill>
        <p:spPr>
          <a:xfrm>
            <a:off x="1065475" y="936624"/>
            <a:ext cx="4605222" cy="2796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rcRect t="25963"/>
          <a:stretch/>
        </p:blipFill>
        <p:spPr>
          <a:xfrm>
            <a:off x="6501513" y="936625"/>
            <a:ext cx="4605222" cy="2796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rcRect l="9420" t="7536" b="8405"/>
          <a:stretch/>
        </p:blipFill>
        <p:spPr>
          <a:xfrm>
            <a:off x="1065475" y="3875329"/>
            <a:ext cx="4605222" cy="291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01513" y="3875328"/>
            <a:ext cx="4605222" cy="291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соседними углами 9"/>
          <p:cNvSpPr/>
          <p:nvPr/>
        </p:nvSpPr>
        <p:spPr>
          <a:xfrm rot="10800000">
            <a:off x="-1" y="-1"/>
            <a:ext cx="12192000" cy="794184"/>
          </a:xfrm>
          <a:prstGeom prst="round2SameRect">
            <a:avLst>
              <a:gd name="adj1" fmla="val 38172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dist="127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rcRect b="10099"/>
          <a:stretch/>
        </p:blipFill>
        <p:spPr>
          <a:xfrm>
            <a:off x="269180" y="-1"/>
            <a:ext cx="2810782" cy="734362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139784" y="120470"/>
            <a:ext cx="0" cy="523220"/>
          </a:xfrm>
          <a:prstGeom prst="line">
            <a:avLst/>
          </a:prstGeom>
          <a:ln w="19050" cap="rnd">
            <a:solidFill>
              <a:srgbClr val="27AA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201839" y="202087"/>
            <a:ext cx="629458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solidFill>
                  <a:srgbClr val="186C9D"/>
                </a:solidFill>
                <a:latin typeface="Arial" panose="020B0604020202020204" pitchFamily="34" charset="0"/>
                <a:ea typeface="PT Sans Narrow" panose="020B0506020203020204" pitchFamily="34" charset="-52"/>
                <a:cs typeface="Arial" panose="020B0604020202020204" pitchFamily="34" charset="0"/>
              </a:rPr>
              <a:t>МОНОЦЕНТР «ИШГА МАРХАМАТ» В САМАРКАНДЕ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240343" y="86645"/>
            <a:ext cx="656839" cy="6568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 t="10001" b="7435"/>
          <a:stretch/>
        </p:blipFill>
        <p:spPr>
          <a:xfrm>
            <a:off x="1065475" y="936623"/>
            <a:ext cx="4605222" cy="2796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01513" y="936623"/>
            <a:ext cx="4605222" cy="2796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5703" y="3875330"/>
            <a:ext cx="4604994" cy="2915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01513" y="3875330"/>
            <a:ext cx="4604994" cy="2915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t="7971" r="660" b="102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1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</p:spPr>
        <p:txBody>
          <a:bodyPr lIns="55453" tIns="55453" rIns="55453" bIns="55453"/>
          <a:lstStyle/>
          <a:p>
            <a:pPr algn="l" defTabSz="1109609"/>
            <a:endParaRPr b="1" dirty="0"/>
          </a:p>
        </p:txBody>
      </p:sp>
      <p:sp>
        <p:nvSpPr>
          <p:cNvPr id="4" name="Полилиния 3"/>
          <p:cNvSpPr/>
          <p:nvPr/>
        </p:nvSpPr>
        <p:spPr>
          <a:xfrm>
            <a:off x="0" y="0"/>
            <a:ext cx="3257550" cy="904875"/>
          </a:xfrm>
          <a:custGeom>
            <a:avLst/>
            <a:gdLst/>
            <a:ahLst/>
            <a:cxnLst/>
            <a:rect l="l" t="t" r="r" b="b"/>
            <a:pathLst>
              <a:path w="3152642" h="982980">
                <a:moveTo>
                  <a:pt x="0" y="0"/>
                </a:moveTo>
                <a:lnTo>
                  <a:pt x="3152642" y="0"/>
                </a:lnTo>
                <a:lnTo>
                  <a:pt x="2906897" y="982980"/>
                </a:lnTo>
                <a:lnTo>
                  <a:pt x="0" y="9829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0" dist="165100" dir="4200000" sx="99000" sy="99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prstClr val="white"/>
              </a:solidFill>
            </a:endParaRPr>
          </a:p>
        </p:txBody>
      </p:sp>
      <p:pic>
        <p:nvPicPr>
          <p:cNvPr id="6" name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6803" y="10475"/>
            <a:ext cx="1196674" cy="894400"/>
          </a:xfrm>
          <a:prstGeom prst="rect">
            <a:avLst/>
          </a:prstGeom>
        </p:spPr>
      </p:pic>
      <p:sp>
        <p:nvSpPr>
          <p:cNvPr id="7" name="Полилиния 6"/>
          <p:cNvSpPr/>
          <p:nvPr/>
        </p:nvSpPr>
        <p:spPr>
          <a:xfrm>
            <a:off x="3171825" y="0"/>
            <a:ext cx="9020176" cy="809625"/>
          </a:xfrm>
          <a:custGeom>
            <a:avLst/>
            <a:gdLst/>
            <a:ahLst/>
            <a:cxnLst/>
            <a:rect l="l" t="t" r="r" b="b"/>
            <a:pathLst>
              <a:path w="9738360" h="719842">
                <a:moveTo>
                  <a:pt x="179961" y="0"/>
                </a:moveTo>
                <a:lnTo>
                  <a:pt x="9738360" y="0"/>
                </a:lnTo>
                <a:lnTo>
                  <a:pt x="9738360" y="719842"/>
                </a:lnTo>
                <a:lnTo>
                  <a:pt x="0" y="719842"/>
                </a:lnTo>
                <a:lnTo>
                  <a:pt x="17996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165100" dir="4200000" sx="99000" sy="99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49642" y="114736"/>
            <a:ext cx="9672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ОКАЗАНИЕ ПРАВОВОЙ, СОЦИАЛЬНОЙ И ФИНАНСОВОЙ 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ПОМОЩИ ТРУДОВЫМ МИГРАНТАМ ЗА РУБЕЖОМ</a:t>
            </a:r>
            <a:endParaRPr lang="uz-Cyrl-UZ" sz="20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rcRect r="29442"/>
          <a:stretch/>
        </p:blipFill>
        <p:spPr>
          <a:xfrm>
            <a:off x="6423732" y="933886"/>
            <a:ext cx="5010796" cy="6865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rcRect l="1000" t="3277"/>
          <a:stretch/>
        </p:blipFill>
        <p:spPr>
          <a:xfrm>
            <a:off x="0" y="3591361"/>
            <a:ext cx="6423731" cy="3258304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9258299" y="3981450"/>
            <a:ext cx="1240459" cy="32385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202</a:t>
            </a:r>
            <a:r>
              <a:rPr lang="en-US" dirty="0" smtClean="0">
                <a:solidFill>
                  <a:srgbClr val="C00000"/>
                </a:solidFill>
              </a:rPr>
              <a:t>1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год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820399" y="3981450"/>
            <a:ext cx="1330119" cy="32385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r>
              <a:rPr lang="ru-RU" sz="1100" dirty="0" smtClean="0">
                <a:solidFill>
                  <a:srgbClr val="C00000"/>
                </a:solidFill>
              </a:rPr>
              <a:t>2022 год 4</a:t>
            </a:r>
            <a:r>
              <a:rPr lang="en-US" sz="1100" dirty="0" smtClean="0">
                <a:solidFill>
                  <a:srgbClr val="C00000"/>
                </a:solidFill>
              </a:rPr>
              <a:t> </a:t>
            </a:r>
            <a:r>
              <a:rPr lang="ru-RU" sz="1100" dirty="0" smtClean="0">
                <a:solidFill>
                  <a:srgbClr val="C00000"/>
                </a:solidFill>
              </a:rPr>
              <a:t>месяц </a:t>
            </a:r>
            <a:endParaRPr lang="ru-RU" sz="1100" dirty="0"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248774" y="4393382"/>
            <a:ext cx="1249984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uz-Cyrl-UZ" b="1" dirty="0" smtClean="0">
                <a:solidFill>
                  <a:schemeClr val="lt1"/>
                </a:solidFill>
              </a:rPr>
              <a:t>295 102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810874" y="4393382"/>
            <a:ext cx="1249984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</a:rPr>
              <a:t>58 703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258299" y="4783907"/>
            <a:ext cx="1249984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uz-Cyrl-UZ" b="1" dirty="0" smtClean="0">
                <a:solidFill>
                  <a:schemeClr val="lt1"/>
                </a:solidFill>
              </a:rPr>
              <a:t>8 811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820399" y="4783907"/>
            <a:ext cx="1249984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</a:rPr>
              <a:t>2 849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267824" y="5183957"/>
            <a:ext cx="1249984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uz-Cyrl-UZ" b="1" dirty="0" smtClean="0"/>
              <a:t>6 283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829924" y="5183957"/>
            <a:ext cx="1249984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</a:rPr>
              <a:t>3 368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907566" y="4407610"/>
            <a:ext cx="21983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Консультации</a:t>
            </a:r>
            <a:endParaRPr lang="uz-Cyrl-UZ" sz="16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98041" y="4788610"/>
            <a:ext cx="22269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Правовая помо</a:t>
            </a:r>
            <a:r>
              <a:rPr lang="ru-RU" sz="1600" i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щь</a:t>
            </a:r>
            <a:endParaRPr lang="uz-Cyrl-UZ" sz="16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888516" y="5188660"/>
            <a:ext cx="22364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Социальная помо</a:t>
            </a:r>
            <a:r>
              <a:rPr lang="ru-RU" sz="1600" i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щь</a:t>
            </a:r>
            <a:endParaRPr lang="uz-Cyrl-UZ" sz="16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267824" y="5593532"/>
            <a:ext cx="1249984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uz-Cyrl-UZ" b="1" dirty="0" smtClean="0">
                <a:solidFill>
                  <a:schemeClr val="lt1"/>
                </a:solidFill>
              </a:rPr>
              <a:t>13 424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829924" y="5593532"/>
            <a:ext cx="1249984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</a:rPr>
              <a:t>1 296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898041" y="5598235"/>
            <a:ext cx="22269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Финансовая помо</a:t>
            </a:r>
            <a:r>
              <a:rPr lang="ru-RU" sz="1600" i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щь</a:t>
            </a:r>
            <a:endParaRPr lang="uz-Cyrl-UZ" sz="16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9267824" y="6126932"/>
            <a:ext cx="1249984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uz-Cyrl-UZ" b="1" dirty="0" smtClean="0">
                <a:solidFill>
                  <a:schemeClr val="lt1"/>
                </a:solidFill>
              </a:rPr>
              <a:t>321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0829924" y="6126932"/>
            <a:ext cx="1249984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</a:rPr>
              <a:t>277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17091" y="6007810"/>
            <a:ext cx="2207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4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Возвращение попавших </a:t>
            </a:r>
          </a:p>
          <a:p>
            <a:r>
              <a:rPr lang="uz-Cyrl-UZ" sz="14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трудные ситуации</a:t>
            </a:r>
            <a:endParaRPr lang="uz-Cyrl-UZ" sz="14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hape 316"/>
          <p:cNvSpPr/>
          <p:nvPr/>
        </p:nvSpPr>
        <p:spPr>
          <a:xfrm>
            <a:off x="6585008" y="4446986"/>
            <a:ext cx="253942" cy="2583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 lim="800000"/>
          </a:ln>
          <a:effectLst/>
        </p:spPr>
        <p:txBody>
          <a:bodyPr wrap="square" lIns="91438" tIns="91438" rIns="91438" bIns="91438" anchor="ctr">
            <a:noAutofit/>
          </a:bodyPr>
          <a:lstStyle/>
          <a:p>
            <a:pPr algn="ctr"/>
            <a:endParaRPr sz="1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316"/>
          <p:cNvSpPr/>
          <p:nvPr/>
        </p:nvSpPr>
        <p:spPr>
          <a:xfrm>
            <a:off x="6585008" y="4808936"/>
            <a:ext cx="253942" cy="2583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 lim="800000"/>
          </a:ln>
          <a:effectLst/>
        </p:spPr>
        <p:txBody>
          <a:bodyPr wrap="square" lIns="91438" tIns="91438" rIns="91438" bIns="91438" anchor="ctr">
            <a:noAutofit/>
          </a:bodyPr>
          <a:lstStyle/>
          <a:p>
            <a:pPr algn="ctr"/>
            <a:endParaRPr sz="1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hape 316"/>
          <p:cNvSpPr/>
          <p:nvPr/>
        </p:nvSpPr>
        <p:spPr>
          <a:xfrm>
            <a:off x="6585008" y="5199461"/>
            <a:ext cx="253942" cy="2583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 lim="800000"/>
          </a:ln>
          <a:effectLst/>
        </p:spPr>
        <p:txBody>
          <a:bodyPr wrap="square" lIns="91438" tIns="91438" rIns="91438" bIns="91438" anchor="ctr">
            <a:noAutofit/>
          </a:bodyPr>
          <a:lstStyle/>
          <a:p>
            <a:pPr algn="ctr"/>
            <a:endParaRPr sz="1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hape 316"/>
          <p:cNvSpPr/>
          <p:nvPr/>
        </p:nvSpPr>
        <p:spPr>
          <a:xfrm>
            <a:off x="6585008" y="5599511"/>
            <a:ext cx="253942" cy="2583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 lim="800000"/>
          </a:ln>
          <a:effectLst/>
        </p:spPr>
        <p:txBody>
          <a:bodyPr wrap="square" lIns="91438" tIns="91438" rIns="91438" bIns="91438" anchor="ctr">
            <a:noAutofit/>
          </a:bodyPr>
          <a:lstStyle/>
          <a:p>
            <a:pPr algn="ctr"/>
            <a:endParaRPr sz="1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hape 316"/>
          <p:cNvSpPr/>
          <p:nvPr/>
        </p:nvSpPr>
        <p:spPr>
          <a:xfrm>
            <a:off x="6585008" y="6104336"/>
            <a:ext cx="253942" cy="2583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 lim="800000"/>
          </a:ln>
          <a:effectLst/>
        </p:spPr>
        <p:txBody>
          <a:bodyPr wrap="square" lIns="91438" tIns="91438" rIns="91438" bIns="91438" anchor="ctr">
            <a:noAutofit/>
          </a:bodyPr>
          <a:lstStyle/>
          <a:p>
            <a:pPr algn="ctr"/>
            <a:endParaRPr sz="1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376106" y="4003983"/>
            <a:ext cx="2939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Помощь трудовым мигрантам </a:t>
            </a:r>
            <a:endParaRPr lang="ru-RU" sz="1400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5"/>
          <a:srcRect l="80984" t="1" r="8350" b="4307"/>
          <a:stretch/>
        </p:blipFill>
        <p:spPr>
          <a:xfrm>
            <a:off x="11425292" y="932033"/>
            <a:ext cx="766708" cy="6884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45391" y="1048416"/>
            <a:ext cx="867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z-Cyrl-UZ" sz="1400" b="1" dirty="0" smtClean="0">
                <a:solidFill>
                  <a:srgbClr val="2BA737"/>
                </a:solidFill>
              </a:rPr>
              <a:t>323 620</a:t>
            </a:r>
          </a:p>
          <a:p>
            <a:r>
              <a:rPr lang="uz-Cyrl-UZ" sz="1400" b="1" dirty="0" smtClean="0">
                <a:solidFill>
                  <a:srgbClr val="2BA737"/>
                </a:solidFill>
              </a:rPr>
              <a:t>57 571</a:t>
            </a:r>
            <a:endParaRPr lang="en-US" sz="1400" b="1" dirty="0">
              <a:solidFill>
                <a:srgbClr val="2BA737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20" y="987564"/>
            <a:ext cx="6496050" cy="268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30476" t="27725" r="9048" b="11746"/>
          <a:stretch/>
        </p:blipFill>
        <p:spPr>
          <a:xfrm>
            <a:off x="19049" y="1024544"/>
            <a:ext cx="12172951" cy="5867880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3171825" y="0"/>
            <a:ext cx="9020176" cy="1095375"/>
          </a:xfrm>
          <a:custGeom>
            <a:avLst/>
            <a:gdLst/>
            <a:ahLst/>
            <a:cxnLst/>
            <a:rect l="l" t="t" r="r" b="b"/>
            <a:pathLst>
              <a:path w="9738360" h="719842">
                <a:moveTo>
                  <a:pt x="179961" y="0"/>
                </a:moveTo>
                <a:lnTo>
                  <a:pt x="9738360" y="0"/>
                </a:lnTo>
                <a:lnTo>
                  <a:pt x="9738360" y="719842"/>
                </a:lnTo>
                <a:lnTo>
                  <a:pt x="0" y="719842"/>
                </a:lnTo>
                <a:lnTo>
                  <a:pt x="17996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165100" dir="4200000" sx="99000" sy="99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0" y="0"/>
            <a:ext cx="3257550" cy="1024544"/>
          </a:xfrm>
          <a:custGeom>
            <a:avLst/>
            <a:gdLst/>
            <a:ahLst/>
            <a:cxnLst/>
            <a:rect l="l" t="t" r="r" b="b"/>
            <a:pathLst>
              <a:path w="3152642" h="982980">
                <a:moveTo>
                  <a:pt x="0" y="0"/>
                </a:moveTo>
                <a:lnTo>
                  <a:pt x="3152642" y="0"/>
                </a:lnTo>
                <a:lnTo>
                  <a:pt x="2906897" y="982980"/>
                </a:lnTo>
                <a:lnTo>
                  <a:pt x="0" y="9829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0" dist="165100" dir="4200000" sx="99000" sy="99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prstClr val="white"/>
              </a:solidFill>
            </a:endParaRPr>
          </a:p>
        </p:txBody>
      </p:sp>
      <p:pic>
        <p:nvPicPr>
          <p:cNvPr id="11" name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6802" y="10475"/>
            <a:ext cx="1310727" cy="97964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82992" y="193744"/>
            <a:ext cx="9672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(ШАГИ) БЕЗОПАСНОЙ, УПОРЯДОЧЕННОЙ 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ЛЕГАЛЬНОЙ ТРУДОВОЙ МИГРАЦИИ</a:t>
            </a:r>
            <a:r>
              <a:rPr lang="uz-Cyrl-UZ" sz="20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uz-Cyrl-UZ" sz="20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057529" y="1151134"/>
            <a:ext cx="624114" cy="61550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3200" b="1" dirty="0" smtClean="0">
                <a:solidFill>
                  <a:srgbClr val="002060"/>
                </a:solidFill>
              </a:rPr>
              <a:t>1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680076" y="2218123"/>
            <a:ext cx="624114" cy="61550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3200" b="1" dirty="0">
                <a:solidFill>
                  <a:srgbClr val="002060"/>
                </a:solidFill>
              </a:rPr>
              <a:t>2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9537231" y="3020089"/>
            <a:ext cx="624114" cy="61550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3200" b="1" dirty="0" smtClean="0">
                <a:solidFill>
                  <a:srgbClr val="002060"/>
                </a:solidFill>
              </a:rPr>
              <a:t>3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5"/>
          <p:cNvSpPr/>
          <p:nvPr/>
        </p:nvSpPr>
        <p:spPr>
          <a:xfrm>
            <a:off x="-17073" y="10475"/>
            <a:ext cx="12192000" cy="6858000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</p:spPr>
        <p:txBody>
          <a:bodyPr lIns="55453" tIns="55453" rIns="55453" bIns="55453"/>
          <a:lstStyle/>
          <a:p>
            <a:pPr algn="l" defTabSz="1109609"/>
            <a:endParaRPr/>
          </a:p>
        </p:txBody>
      </p:sp>
      <p:sp>
        <p:nvSpPr>
          <p:cNvPr id="33" name="Полилиния 32"/>
          <p:cNvSpPr/>
          <p:nvPr/>
        </p:nvSpPr>
        <p:spPr>
          <a:xfrm>
            <a:off x="3171825" y="0"/>
            <a:ext cx="9020176" cy="1095375"/>
          </a:xfrm>
          <a:custGeom>
            <a:avLst/>
            <a:gdLst/>
            <a:ahLst/>
            <a:cxnLst/>
            <a:rect l="l" t="t" r="r" b="b"/>
            <a:pathLst>
              <a:path w="9738360" h="719842">
                <a:moveTo>
                  <a:pt x="179961" y="0"/>
                </a:moveTo>
                <a:lnTo>
                  <a:pt x="9738360" y="0"/>
                </a:lnTo>
                <a:lnTo>
                  <a:pt x="9738360" y="719842"/>
                </a:lnTo>
                <a:lnTo>
                  <a:pt x="0" y="719842"/>
                </a:lnTo>
                <a:lnTo>
                  <a:pt x="17996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165100" dir="4200000" sx="99000" sy="99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0" y="0"/>
            <a:ext cx="3257550" cy="1024544"/>
          </a:xfrm>
          <a:custGeom>
            <a:avLst/>
            <a:gdLst/>
            <a:ahLst/>
            <a:cxnLst/>
            <a:rect l="l" t="t" r="r" b="b"/>
            <a:pathLst>
              <a:path w="3152642" h="982980">
                <a:moveTo>
                  <a:pt x="0" y="0"/>
                </a:moveTo>
                <a:lnTo>
                  <a:pt x="3152642" y="0"/>
                </a:lnTo>
                <a:lnTo>
                  <a:pt x="2906897" y="982980"/>
                </a:lnTo>
                <a:lnTo>
                  <a:pt x="0" y="9829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0" dist="165100" dir="4200000" sx="99000" sy="99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549642" y="171886"/>
            <a:ext cx="9672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Cyrl-UZ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ВНЕДРЕНИЕ ПРОФЕССИОНАЛЬН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Ы</a:t>
            </a:r>
            <a:r>
              <a:rPr lang="uz-Cyrl-UZ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Х, НАВЫКОВ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uz-Cyrl-UZ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ИНОСТРАННЫХ ЯЗЫКОВ, ПЕРЕПОДГОТОВКА</a:t>
            </a:r>
            <a:endParaRPr lang="uz-Cyrl-UZ" sz="20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6802" y="10475"/>
            <a:ext cx="1310727" cy="979644"/>
          </a:xfrm>
          <a:prstGeom prst="rect">
            <a:avLst/>
          </a:prstGeom>
        </p:spPr>
      </p:pic>
      <p:sp>
        <p:nvSpPr>
          <p:cNvPr id="72" name="Shape 316"/>
          <p:cNvSpPr/>
          <p:nvPr/>
        </p:nvSpPr>
        <p:spPr>
          <a:xfrm>
            <a:off x="139224" y="1664713"/>
            <a:ext cx="355931" cy="355052"/>
          </a:xfrm>
          <a:prstGeom prst="ellipse">
            <a:avLst/>
          </a:prstGeom>
          <a:noFill/>
          <a:ln w="12700" cap="flat">
            <a:solidFill>
              <a:srgbClr val="00478E"/>
            </a:solidFill>
            <a:prstDash val="solid"/>
            <a:miter lim="800000"/>
          </a:ln>
          <a:effectLst/>
        </p:spPr>
        <p:txBody>
          <a:bodyPr wrap="square" lIns="91438" tIns="91438" rIns="91438" bIns="91438" anchor="ctr">
            <a:noAutofit/>
          </a:bodyPr>
          <a:lstStyle/>
          <a:p>
            <a:pPr algn="ctr"/>
            <a:endParaRPr sz="1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355" y="1750568"/>
            <a:ext cx="4088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z-Cyrl-UZ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uz-Cyrl-UZ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моноцентров “Ишга мархамат”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580880" y="2131568"/>
            <a:ext cx="3294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z-Cyrl-UZ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uz-Cyrl-UZ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центров проф.обучения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Shape 316"/>
          <p:cNvSpPr/>
          <p:nvPr/>
        </p:nvSpPr>
        <p:spPr>
          <a:xfrm>
            <a:off x="139224" y="2055238"/>
            <a:ext cx="355931" cy="355052"/>
          </a:xfrm>
          <a:prstGeom prst="ellipse">
            <a:avLst/>
          </a:prstGeom>
          <a:noFill/>
          <a:ln w="12700" cap="flat">
            <a:solidFill>
              <a:srgbClr val="00478E"/>
            </a:solidFill>
            <a:prstDash val="solid"/>
            <a:miter lim="800000"/>
          </a:ln>
          <a:effectLst/>
        </p:spPr>
        <p:txBody>
          <a:bodyPr wrap="square" lIns="91438" tIns="91438" rIns="91438" bIns="91438" anchor="ctr">
            <a:noAutofit/>
          </a:bodyPr>
          <a:lstStyle/>
          <a:p>
            <a:pPr algn="ctr"/>
            <a:endParaRPr sz="1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580880" y="2531618"/>
            <a:ext cx="3307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lang="uz-Cyrl-UZ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кратких учебных курсов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580880" y="2941193"/>
            <a:ext cx="3905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z-Cyrl-UZ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uz-Cyrl-UZ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учебные пункты в махаллях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31.png" descr="image3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9048027">
            <a:off x="162030" y="2904631"/>
            <a:ext cx="327142" cy="32714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4" name="Прямоугольник 83"/>
          <p:cNvSpPr/>
          <p:nvPr/>
        </p:nvSpPr>
        <p:spPr>
          <a:xfrm>
            <a:off x="580880" y="3341243"/>
            <a:ext cx="3860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z-Cyrl-UZ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uz-Cyrl-UZ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колледжей по строительству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5" name="Рисунок 54" descr="Рисунок 5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2050" y="3324386"/>
            <a:ext cx="321860" cy="3218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6" name="Прямоугольник 85"/>
          <p:cNvSpPr/>
          <p:nvPr/>
        </p:nvSpPr>
        <p:spPr>
          <a:xfrm>
            <a:off x="580880" y="3684143"/>
            <a:ext cx="4419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368</a:t>
            </a:r>
            <a:r>
              <a:rPr lang="uz-Cyrl-UZ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колледжей отраслевых министерств и негосударственных уч. заведениях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Shape 316"/>
          <p:cNvSpPr/>
          <p:nvPr/>
        </p:nvSpPr>
        <p:spPr>
          <a:xfrm>
            <a:off x="158274" y="3769738"/>
            <a:ext cx="355931" cy="355052"/>
          </a:xfrm>
          <a:prstGeom prst="ellipse">
            <a:avLst/>
          </a:prstGeom>
          <a:noFill/>
          <a:ln w="12700" cap="flat">
            <a:solidFill>
              <a:srgbClr val="00478E"/>
            </a:solidFill>
            <a:prstDash val="solid"/>
            <a:miter lim="800000"/>
          </a:ln>
          <a:effectLst/>
        </p:spPr>
        <p:txBody>
          <a:bodyPr wrap="square" lIns="91438" tIns="91438" rIns="91438" bIns="91438" anchor="ctr">
            <a:noAutofit/>
          </a:bodyPr>
          <a:lstStyle/>
          <a:p>
            <a:pPr algn="ctr"/>
            <a:endParaRPr sz="1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Рисунок 30" descr="Рисунок 3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2050" y="3820940"/>
            <a:ext cx="321575" cy="25954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4031109" y="1385797"/>
            <a:ext cx="1960115" cy="3238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202</a:t>
            </a:r>
            <a:r>
              <a:rPr lang="en-US" dirty="0" smtClean="0">
                <a:solidFill>
                  <a:srgbClr val="C00000"/>
                </a:solidFill>
              </a:rPr>
              <a:t>1</a:t>
            </a:r>
            <a:r>
              <a:rPr lang="ru-RU" dirty="0" smtClean="0">
                <a:solidFill>
                  <a:srgbClr val="C00000"/>
                </a:solidFill>
              </a:rPr>
              <a:t> год – </a:t>
            </a:r>
            <a:r>
              <a:rPr lang="en-US" b="1" dirty="0" smtClean="0">
                <a:solidFill>
                  <a:srgbClr val="C00000"/>
                </a:solidFill>
              </a:rPr>
              <a:t>5</a:t>
            </a:r>
            <a:r>
              <a:rPr lang="ru-RU" b="1" dirty="0" smtClean="0">
                <a:solidFill>
                  <a:srgbClr val="C00000"/>
                </a:solidFill>
              </a:rPr>
              <a:t>0</a:t>
            </a:r>
            <a:r>
              <a:rPr lang="ru-RU" dirty="0" smtClean="0">
                <a:solidFill>
                  <a:srgbClr val="C00000"/>
                </a:solidFill>
              </a:rPr>
              <a:t> тыс.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24425" y="1760093"/>
            <a:ext cx="552450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/>
              <a:t>11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4924425" y="2131568"/>
            <a:ext cx="561975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solidFill>
                  <a:schemeClr val="lt1"/>
                </a:solidFill>
              </a:rPr>
              <a:t>15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4924425" y="2503043"/>
            <a:ext cx="561975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uz-Cyrl-UZ" b="1" dirty="0" smtClean="0"/>
              <a:t>3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>
          <a:xfrm>
            <a:off x="4933949" y="2884043"/>
            <a:ext cx="552451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/>
              <a:t>5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4943475" y="3903218"/>
            <a:ext cx="571500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</a:rPr>
              <a:t>1</a:t>
            </a:r>
            <a:r>
              <a:rPr lang="en-US" b="1" dirty="0" smtClean="0">
                <a:solidFill>
                  <a:schemeClr val="lt1"/>
                </a:solidFill>
              </a:rPr>
              <a:t>3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6092285" y="1385797"/>
            <a:ext cx="2142033" cy="3238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202</a:t>
            </a:r>
            <a:r>
              <a:rPr lang="en-US" sz="1200" dirty="0" smtClean="0">
                <a:solidFill>
                  <a:srgbClr val="C00000"/>
                </a:solidFill>
              </a:rPr>
              <a:t>2</a:t>
            </a:r>
            <a:r>
              <a:rPr lang="ru-RU" sz="1200" dirty="0" smtClean="0">
                <a:solidFill>
                  <a:srgbClr val="C00000"/>
                </a:solidFill>
              </a:rPr>
              <a:t> год 4 месяц.   – </a:t>
            </a:r>
            <a:r>
              <a:rPr lang="ru-RU" sz="1200" b="1" dirty="0" smtClean="0">
                <a:solidFill>
                  <a:srgbClr val="C00000"/>
                </a:solidFill>
              </a:rPr>
              <a:t>50</a:t>
            </a:r>
            <a:r>
              <a:rPr lang="ru-RU" sz="1200" dirty="0" smtClean="0">
                <a:solidFill>
                  <a:srgbClr val="C00000"/>
                </a:solidFill>
              </a:rPr>
              <a:t> </a:t>
            </a:r>
            <a:r>
              <a:rPr lang="ru-RU" sz="1200" dirty="0" err="1" smtClean="0">
                <a:solidFill>
                  <a:srgbClr val="C00000"/>
                </a:solidFill>
              </a:rPr>
              <a:t>тыс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6486525" y="1760093"/>
            <a:ext cx="571500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</a:rPr>
              <a:t>6,1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6486525" y="2131568"/>
            <a:ext cx="571500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uz-Cyrl-UZ" b="1" dirty="0" smtClean="0">
                <a:solidFill>
                  <a:schemeClr val="lt1"/>
                </a:solidFill>
              </a:rPr>
              <a:t>6,1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101" name="Скругленный прямоугольник 100"/>
          <p:cNvSpPr/>
          <p:nvPr/>
        </p:nvSpPr>
        <p:spPr>
          <a:xfrm>
            <a:off x="6486525" y="2503043"/>
            <a:ext cx="571500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solidFill>
                  <a:schemeClr val="lt1"/>
                </a:solidFill>
              </a:rPr>
              <a:t>114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6505575" y="3903218"/>
            <a:ext cx="571500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uz-Cyrl-UZ" b="1" dirty="0" smtClean="0">
                <a:solidFill>
                  <a:schemeClr val="lt1"/>
                </a:solidFill>
              </a:rPr>
              <a:t>2,1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5495925" y="1753884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5505450" y="2115834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5505450" y="2506359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5505450" y="2915934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5553075" y="3887484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7077075" y="1743056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7077075" y="2114531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7134225" y="3876656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298310" y="1238251"/>
            <a:ext cx="3750166" cy="50480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1. Паспорт </a:t>
            </a:r>
            <a:r>
              <a:rPr lang="uz-Cyrl-UZ" sz="1600" b="1" dirty="0" smtClean="0">
                <a:solidFill>
                  <a:srgbClr val="C00000"/>
                </a:solidFill>
              </a:rPr>
              <a:t>“</a:t>
            </a:r>
            <a:r>
              <a:rPr lang="en-US" sz="1600" b="1" dirty="0" err="1" smtClean="0">
                <a:solidFill>
                  <a:srgbClr val="C00000"/>
                </a:solidFill>
              </a:rPr>
              <a:t>Worldskills</a:t>
            </a:r>
            <a:r>
              <a:rPr lang="uz-Cyrl-UZ" sz="1600" b="1" dirty="0" smtClean="0">
                <a:solidFill>
                  <a:srgbClr val="C00000"/>
                </a:solidFill>
              </a:rPr>
              <a:t>”</a:t>
            </a:r>
          </a:p>
          <a:p>
            <a:pPr algn="ctr"/>
            <a:r>
              <a:rPr lang="uz-Cyrl-UZ" sz="1600" dirty="0" smtClean="0"/>
              <a:t>(Признаваем</a:t>
            </a:r>
            <a:r>
              <a:rPr lang="ru-RU" sz="1600" dirty="0" smtClean="0"/>
              <a:t>ы</a:t>
            </a:r>
            <a:r>
              <a:rPr lang="uz-Cyrl-UZ" sz="1600" dirty="0" smtClean="0"/>
              <a:t>й в России)</a:t>
            </a:r>
            <a:endParaRPr lang="ru-RU" sz="1600" dirty="0"/>
          </a:p>
        </p:txBody>
      </p:sp>
      <p:sp>
        <p:nvSpPr>
          <p:cNvPr id="121" name="Скругленный прямоугольник 120"/>
          <p:cNvSpPr/>
          <p:nvPr/>
        </p:nvSpPr>
        <p:spPr>
          <a:xfrm>
            <a:off x="8297765" y="1809750"/>
            <a:ext cx="3760634" cy="53436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2. Создание </a:t>
            </a:r>
            <a:r>
              <a:rPr lang="ru-RU" sz="1600" b="1" dirty="0" smtClean="0">
                <a:solidFill>
                  <a:srgbClr val="C00000"/>
                </a:solidFill>
              </a:rPr>
              <a:t>единого реестра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 </a:t>
            </a:r>
            <a:r>
              <a:rPr lang="ru-RU" sz="1600" dirty="0" smtClean="0"/>
              <a:t>оценки квалификации</a:t>
            </a:r>
            <a:endParaRPr lang="ru-RU" sz="1600" dirty="0"/>
          </a:p>
        </p:txBody>
      </p:sp>
      <p:sp>
        <p:nvSpPr>
          <p:cNvPr id="122" name="Скругленный прямоугольник 121"/>
          <p:cNvSpPr/>
          <p:nvPr/>
        </p:nvSpPr>
        <p:spPr>
          <a:xfrm>
            <a:off x="8297218" y="2419351"/>
            <a:ext cx="3771102" cy="118976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3. При окончании курсов проф. обучения и иностранных языков полученный сертификат </a:t>
            </a:r>
            <a:r>
              <a:rPr lang="ru-RU" sz="1600" b="1" dirty="0" smtClean="0">
                <a:solidFill>
                  <a:srgbClr val="C00000"/>
                </a:solidFill>
              </a:rPr>
              <a:t>приравнивается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к диплому </a:t>
            </a:r>
            <a:r>
              <a:rPr lang="ru-RU" sz="1600" b="1" dirty="0" err="1" smtClean="0">
                <a:solidFill>
                  <a:srgbClr val="C00000"/>
                </a:solidFill>
              </a:rPr>
              <a:t>проф.колледжа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23" name="Скругленный прямоугольник 122"/>
          <p:cNvSpPr/>
          <p:nvPr/>
        </p:nvSpPr>
        <p:spPr>
          <a:xfrm>
            <a:off x="8306743" y="3676651"/>
            <a:ext cx="3771102" cy="10183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4. Лица признанные </a:t>
            </a:r>
            <a:r>
              <a:rPr lang="ru-RU" sz="1600" b="1" dirty="0" smtClean="0">
                <a:solidFill>
                  <a:srgbClr val="C00000"/>
                </a:solidFill>
              </a:rPr>
              <a:t>безработными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и трудовые мигранты</a:t>
            </a:r>
            <a:r>
              <a:rPr lang="ru-RU" sz="1600" dirty="0" smtClean="0"/>
              <a:t> обучаются </a:t>
            </a:r>
            <a:br>
              <a:rPr lang="ru-RU" sz="1600" dirty="0" smtClean="0"/>
            </a:br>
            <a:r>
              <a:rPr lang="ru-RU" sz="1600" dirty="0" smtClean="0"/>
              <a:t>на бесплатной основе</a:t>
            </a:r>
            <a:endParaRPr lang="ru-RU" sz="1600" dirty="0"/>
          </a:p>
        </p:txBody>
      </p:sp>
      <p:sp>
        <p:nvSpPr>
          <p:cNvPr id="124" name="Прямоугольник 123"/>
          <p:cNvSpPr/>
          <p:nvPr/>
        </p:nvSpPr>
        <p:spPr>
          <a:xfrm>
            <a:off x="97114" y="1209652"/>
            <a:ext cx="3863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Cyrl-UZ" sz="2000" b="1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Узбекистане</a:t>
            </a:r>
            <a:endParaRPr lang="uz-Cyrl-UZ" sz="2000" b="1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392389" y="4924402"/>
            <a:ext cx="3863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Cyrl-UZ" sz="2000" b="1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территории России</a:t>
            </a:r>
            <a:endParaRPr lang="uz-Cyrl-UZ" sz="2000" b="1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/>
          <p:cNvSpPr/>
          <p:nvPr/>
        </p:nvSpPr>
        <p:spPr>
          <a:xfrm>
            <a:off x="4040634" y="4972050"/>
            <a:ext cx="3980735" cy="3238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202</a:t>
            </a:r>
            <a:r>
              <a:rPr lang="en-US" dirty="0" smtClean="0">
                <a:solidFill>
                  <a:srgbClr val="C00000"/>
                </a:solidFill>
              </a:rPr>
              <a:t>1</a:t>
            </a:r>
            <a:r>
              <a:rPr lang="ru-RU" dirty="0" smtClean="0">
                <a:solidFill>
                  <a:srgbClr val="C00000"/>
                </a:solidFill>
              </a:rPr>
              <a:t> год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78064" y="4305277"/>
            <a:ext cx="3863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Cyrl-UZ" sz="2000" b="1" i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ОБУЧЕНО</a:t>
            </a:r>
            <a:endParaRPr lang="uz-Cyrl-UZ" sz="2000" b="1" i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Скругленный прямоугольник 128"/>
          <p:cNvSpPr/>
          <p:nvPr/>
        </p:nvSpPr>
        <p:spPr>
          <a:xfrm>
            <a:off x="4953000" y="4303268"/>
            <a:ext cx="1249984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/>
              <a:t>52 632</a:t>
            </a:r>
            <a:endParaRPr lang="ru-RU" b="1" dirty="0"/>
          </a:p>
        </p:txBody>
      </p:sp>
      <p:sp>
        <p:nvSpPr>
          <p:cNvPr id="130" name="Скругленный прямоугольник 129"/>
          <p:cNvSpPr/>
          <p:nvPr/>
        </p:nvSpPr>
        <p:spPr>
          <a:xfrm>
            <a:off x="6515100" y="4303268"/>
            <a:ext cx="1249984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</a:rPr>
              <a:t>17 435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131" name="Shape 316"/>
          <p:cNvSpPr/>
          <p:nvPr/>
        </p:nvSpPr>
        <p:spPr>
          <a:xfrm>
            <a:off x="158274" y="3303013"/>
            <a:ext cx="355931" cy="355052"/>
          </a:xfrm>
          <a:prstGeom prst="ellipse">
            <a:avLst/>
          </a:prstGeom>
          <a:noFill/>
          <a:ln w="12700" cap="flat">
            <a:solidFill>
              <a:srgbClr val="00478E"/>
            </a:solidFill>
            <a:prstDash val="solid"/>
            <a:miter lim="800000"/>
          </a:ln>
          <a:effectLst/>
        </p:spPr>
        <p:txBody>
          <a:bodyPr wrap="square" lIns="91438" tIns="91438" rIns="91438" bIns="91438" anchor="ctr">
            <a:noAutofit/>
          </a:bodyPr>
          <a:lstStyle/>
          <a:p>
            <a:pPr algn="ctr"/>
            <a:endParaRPr sz="1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Shape 316"/>
          <p:cNvSpPr/>
          <p:nvPr/>
        </p:nvSpPr>
        <p:spPr>
          <a:xfrm>
            <a:off x="148749" y="2493388"/>
            <a:ext cx="355931" cy="355052"/>
          </a:xfrm>
          <a:prstGeom prst="ellipse">
            <a:avLst/>
          </a:prstGeom>
          <a:noFill/>
          <a:ln w="12700" cap="flat">
            <a:solidFill>
              <a:srgbClr val="00478E"/>
            </a:solidFill>
            <a:prstDash val="solid"/>
            <a:miter lim="800000"/>
          </a:ln>
          <a:effectLst/>
        </p:spPr>
        <p:txBody>
          <a:bodyPr wrap="square" lIns="91438" tIns="91438" rIns="91438" bIns="91438" anchor="ctr">
            <a:noAutofit/>
          </a:bodyPr>
          <a:lstStyle/>
          <a:p>
            <a:pPr algn="ctr"/>
            <a:endParaRPr sz="1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Shape 316"/>
          <p:cNvSpPr/>
          <p:nvPr/>
        </p:nvSpPr>
        <p:spPr>
          <a:xfrm>
            <a:off x="139224" y="2874388"/>
            <a:ext cx="355931" cy="355052"/>
          </a:xfrm>
          <a:prstGeom prst="ellipse">
            <a:avLst/>
          </a:prstGeom>
          <a:noFill/>
          <a:ln w="12700" cap="flat">
            <a:solidFill>
              <a:srgbClr val="00478E"/>
            </a:solidFill>
            <a:prstDash val="solid"/>
            <a:miter lim="800000"/>
          </a:ln>
          <a:effectLst/>
        </p:spPr>
        <p:txBody>
          <a:bodyPr wrap="square" lIns="91438" tIns="91438" rIns="91438" bIns="91438" anchor="ctr">
            <a:noAutofit/>
          </a:bodyPr>
          <a:lstStyle/>
          <a:p>
            <a:pPr algn="ctr"/>
            <a:endParaRPr sz="1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580880" y="5474843"/>
            <a:ext cx="4229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uz-Cyrl-UZ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колледжи в городах Москва</a:t>
            </a:r>
            <a:r>
              <a:rPr lang="uz-Cyrl-UZ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Новосибирск, Красноярск, Томск, Екатеринбург, Нягань, Челябинск, Казань, Самара, </a:t>
            </a:r>
            <a:r>
              <a:rPr lang="uz-Cyrl-UZ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С-Петербург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/>
          <p:cNvSpPr/>
          <p:nvPr/>
        </p:nvSpPr>
        <p:spPr>
          <a:xfrm>
            <a:off x="4971106" y="5654959"/>
            <a:ext cx="2142936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solidFill>
                  <a:schemeClr val="lt1"/>
                </a:solidFill>
              </a:rPr>
              <a:t>2 000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7134225" y="5651327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106639" y="6162652"/>
            <a:ext cx="3863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Cyrl-UZ" sz="2000" b="1" i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ОБУЧЕНО</a:t>
            </a:r>
            <a:endParaRPr lang="uz-Cyrl-UZ" sz="2000" b="1" i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Скругленный прямоугольник 139"/>
          <p:cNvSpPr/>
          <p:nvPr/>
        </p:nvSpPr>
        <p:spPr>
          <a:xfrm>
            <a:off x="4962524" y="6170168"/>
            <a:ext cx="2859709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solidFill>
                  <a:schemeClr val="lt1"/>
                </a:solidFill>
              </a:rPr>
              <a:t>1 283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142" name="Скругленный прямоугольник 141"/>
          <p:cNvSpPr/>
          <p:nvPr/>
        </p:nvSpPr>
        <p:spPr>
          <a:xfrm>
            <a:off x="8306743" y="4951738"/>
            <a:ext cx="3771102" cy="172406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1. Международный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сертификат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образца </a:t>
            </a:r>
            <a:r>
              <a:rPr lang="uz-Cyrl-UZ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Worldskills</a:t>
            </a:r>
            <a:r>
              <a:rPr lang="uz-Cyrl-UZ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z-Cyrl-U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2. Сертификат </a:t>
            </a:r>
            <a:r>
              <a:rPr lang="uz-Cyrl-UZ" sz="1400" dirty="0">
                <a:latin typeface="Arial" panose="020B0604020202020204" pitchFamily="34" charset="0"/>
                <a:cs typeface="Arial" panose="020B0604020202020204" pitchFamily="34" charset="0"/>
              </a:rPr>
              <a:t>по освоению </a:t>
            </a:r>
            <a:endParaRPr lang="uz-Cyrl-UZ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z-Cyrl-UZ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русского </a:t>
            </a:r>
            <a:r>
              <a:rPr lang="uz-Cyrl-UZ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uz-Cyrl-UZ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</a:t>
            </a:r>
            <a:r>
              <a:rPr lang="uz-Cyrl-U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3. Сертификат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прохождению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тестов 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патента, освоения русского языка, законодательства и истории </a:t>
            </a:r>
            <a:r>
              <a:rPr lang="ru-RU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Федерации</a:t>
            </a:r>
          </a:p>
        </p:txBody>
      </p:sp>
      <p:pic>
        <p:nvPicPr>
          <p:cNvPr id="144" name="Picture 2" descr="Image result for автосервис пнг"/>
          <p:cNvPicPr>
            <a:picLocks noChangeAspect="1" noChangeArrowheads="1"/>
          </p:cNvPicPr>
          <p:nvPr/>
        </p:nvPicPr>
        <p:blipFill>
          <a:blip r:embed="rId8">
            <a:duotone>
              <a:srgbClr val="5B9BD5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172525" y="1739117"/>
            <a:ext cx="293443" cy="205440"/>
          </a:xfrm>
          <a:prstGeom prst="rect">
            <a:avLst/>
          </a:prstGeom>
          <a:noFill/>
        </p:spPr>
      </p:pic>
      <p:pic>
        <p:nvPicPr>
          <p:cNvPr id="145" name="Рисунок 144"/>
          <p:cNvPicPr>
            <a:picLocks noChangeAspect="1"/>
          </p:cNvPicPr>
          <p:nvPr/>
        </p:nvPicPr>
        <p:blipFill>
          <a:blip r:embed="rId9">
            <a:duotone>
              <a:srgbClr val="5B9BD5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180508" y="2140963"/>
            <a:ext cx="268064" cy="194881"/>
          </a:xfrm>
          <a:prstGeom prst="rect">
            <a:avLst/>
          </a:prstGeom>
        </p:spPr>
      </p:pic>
      <p:pic>
        <p:nvPicPr>
          <p:cNvPr id="146" name="Picture 10" descr="парикмахер значок"/>
          <p:cNvPicPr>
            <a:picLocks noChangeAspect="1" noChangeArrowheads="1"/>
          </p:cNvPicPr>
          <p:nvPr/>
        </p:nvPicPr>
        <p:blipFill>
          <a:blip r:embed="rId10">
            <a:duotone>
              <a:srgbClr val="5B9BD5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215298" y="2571822"/>
            <a:ext cx="275795" cy="232694"/>
          </a:xfrm>
          <a:prstGeom prst="rect">
            <a:avLst/>
          </a:prstGeom>
          <a:noFill/>
        </p:spPr>
      </p:pic>
      <p:sp>
        <p:nvSpPr>
          <p:cNvPr id="69" name="Скругленный прямоугольник 68"/>
          <p:cNvSpPr/>
          <p:nvPr/>
        </p:nvSpPr>
        <p:spPr>
          <a:xfrm>
            <a:off x="5143920" y="1113565"/>
            <a:ext cx="1950590" cy="2481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прогнозы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927120" y="3299312"/>
            <a:ext cx="571500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</a:rPr>
              <a:t>5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5508145" y="3329900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</p:spPr>
        <p:txBody>
          <a:bodyPr lIns="55453" tIns="55453" rIns="55453" bIns="55453"/>
          <a:lstStyle/>
          <a:p>
            <a:pPr algn="l" defTabSz="1109609"/>
            <a:endParaRPr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222312" y="1370505"/>
          <a:ext cx="1174737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Полилиния 12"/>
          <p:cNvSpPr/>
          <p:nvPr/>
        </p:nvSpPr>
        <p:spPr>
          <a:xfrm>
            <a:off x="3171825" y="0"/>
            <a:ext cx="9020176" cy="1095375"/>
          </a:xfrm>
          <a:custGeom>
            <a:avLst/>
            <a:gdLst/>
            <a:ahLst/>
            <a:cxnLst/>
            <a:rect l="l" t="t" r="r" b="b"/>
            <a:pathLst>
              <a:path w="9738360" h="719842">
                <a:moveTo>
                  <a:pt x="179961" y="0"/>
                </a:moveTo>
                <a:lnTo>
                  <a:pt x="9738360" y="0"/>
                </a:lnTo>
                <a:lnTo>
                  <a:pt x="9738360" y="719842"/>
                </a:lnTo>
                <a:lnTo>
                  <a:pt x="0" y="719842"/>
                </a:lnTo>
                <a:lnTo>
                  <a:pt x="17996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165100" dir="4200000" sx="99000" sy="99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0" y="0"/>
            <a:ext cx="3257550" cy="1024544"/>
          </a:xfrm>
          <a:custGeom>
            <a:avLst/>
            <a:gdLst/>
            <a:ahLst/>
            <a:cxnLst/>
            <a:rect l="l" t="t" r="r" b="b"/>
            <a:pathLst>
              <a:path w="3152642" h="982980">
                <a:moveTo>
                  <a:pt x="0" y="0"/>
                </a:moveTo>
                <a:lnTo>
                  <a:pt x="3152642" y="0"/>
                </a:lnTo>
                <a:lnTo>
                  <a:pt x="2906897" y="982980"/>
                </a:lnTo>
                <a:lnTo>
                  <a:pt x="0" y="9829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0" dist="165100" dir="4200000" sx="99000" sy="99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prstClr val="white"/>
              </a:solidFill>
            </a:endParaRPr>
          </a:p>
        </p:txBody>
      </p:sp>
      <p:pic>
        <p:nvPicPr>
          <p:cNvPr id="15" name="logo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46802" y="10475"/>
            <a:ext cx="1310727" cy="97964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676391" y="275130"/>
            <a:ext cx="9672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сотрудничестве с Российской Федерацией</a:t>
            </a:r>
            <a:endParaRPr lang="uz-Cyrl-UZ" sz="28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1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</p:spPr>
        <p:txBody>
          <a:bodyPr lIns="55453" tIns="55453" rIns="55453" bIns="55453"/>
          <a:lstStyle/>
          <a:p>
            <a:pPr algn="l" defTabSz="1109609"/>
            <a:endParaRPr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8194" y="891393"/>
            <a:ext cx="4591050" cy="9048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 организованное трудоустройство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РУз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8194" y="2129643"/>
            <a:ext cx="4591050" cy="11525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крупные строительные компании РФ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 агропромышленного комплекса РФ</a:t>
            </a:r>
          </a:p>
          <a:p>
            <a:pPr algn="ctr"/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2203" y="3539343"/>
            <a:ext cx="4591050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субъектов РФ </a:t>
            </a:r>
          </a:p>
          <a:p>
            <a:pPr algn="ctr"/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г.Москва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г.Санкт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-Петербург, Московская, Новосибирская, Амурская, Калужская, Тульская, Калининградская, Мурманская области и Краснодарский край)</a:t>
            </a:r>
          </a:p>
        </p:txBody>
      </p:sp>
      <p:sp>
        <p:nvSpPr>
          <p:cNvPr id="13" name="Нашивка 12"/>
          <p:cNvSpPr/>
          <p:nvPr/>
        </p:nvSpPr>
        <p:spPr>
          <a:xfrm rot="5400000">
            <a:off x="2537980" y="1567668"/>
            <a:ext cx="238125" cy="733425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 rot="5400000">
            <a:off x="2541989" y="3034518"/>
            <a:ext cx="238125" cy="733425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 rot="5400000">
            <a:off x="2551514" y="4539468"/>
            <a:ext cx="238125" cy="733425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32203" y="5044293"/>
            <a:ext cx="4591050" cy="12096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Оформление документов: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дней в Республике Узбекистан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dirty="0">
                <a:solidFill>
                  <a:schemeClr val="bg1"/>
                </a:solidFill>
              </a:rPr>
              <a:t> дней в Российской Федерации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12229" y="900893"/>
          <a:ext cx="6549570" cy="53219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58909"/>
                <a:gridCol w="3090661"/>
              </a:tblGrid>
              <a:tr h="39944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Оформление</a:t>
                      </a:r>
                      <a:r>
                        <a:rPr lang="ru-RU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разрешительных документов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21793">
                <a:tc>
                  <a:txBody>
                    <a:bodyPr/>
                    <a:lstStyle/>
                    <a:p>
                      <a:pPr algn="ctr"/>
                      <a:r>
                        <a:rPr lang="ru-RU" sz="16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территории </a:t>
                      </a:r>
                      <a:r>
                        <a:rPr lang="ru-RU" sz="1600" b="1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РУз</a:t>
                      </a:r>
                      <a:endParaRPr lang="ru-RU" sz="1600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1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(18 дней)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территории РФ</a:t>
                      </a:r>
                    </a:p>
                    <a:p>
                      <a:pPr algn="ctr"/>
                      <a:r>
                        <a:rPr lang="ru-RU" sz="1100" b="1" u="sng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(7 дней)</a:t>
                      </a:r>
                    </a:p>
                  </a:txBody>
                  <a:tcPr/>
                </a:tc>
              </a:tr>
              <a:tr h="8783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Нотариальное</a:t>
                      </a:r>
                      <a:r>
                        <a:rPr lang="ru-RU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заверение перевода копии паспорта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Миграционный учет</a:t>
                      </a:r>
                    </a:p>
                  </a:txBody>
                  <a:tcPr anchor="ctr"/>
                </a:tc>
              </a:tr>
              <a:tr h="7978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Проверка наличия</a:t>
                      </a:r>
                      <a:r>
                        <a:rPr lang="ru-RU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«запрета» </a:t>
                      </a:r>
                      <a:br>
                        <a:rPr lang="ru-RU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въезд в РФ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Получение ИНН</a:t>
                      </a:r>
                    </a:p>
                  </a:txBody>
                  <a:tcPr anchor="ctr"/>
                </a:tc>
              </a:tr>
              <a:tr h="961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Медицинское освидетельствование </a:t>
                      </a:r>
                      <a:b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 вакцинация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Оформление</a:t>
                      </a:r>
                      <a:r>
                        <a:rPr lang="ru-RU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полиса добровольного медицинского страхования</a:t>
                      </a:r>
                    </a:p>
                  </a:txBody>
                  <a:tcPr anchor="ctr"/>
                </a:tc>
              </a:tr>
              <a:tr h="815985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Экзамен на знание </a:t>
                      </a:r>
                    </a:p>
                    <a:p>
                      <a:pPr algn="ctr"/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русского языка, истории и законодательства РФ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Получение патента</a:t>
                      </a:r>
                    </a:p>
                  </a:txBody>
                  <a:tcPr anchor="ctr"/>
                </a:tc>
              </a:tr>
              <a:tr h="840464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Подача заявления на выдачу патента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Заключение</a:t>
                      </a:r>
                      <a:r>
                        <a:rPr lang="ru-RU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трудового договора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0" y="0"/>
            <a:ext cx="12192000" cy="696686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1355" y="40659"/>
            <a:ext cx="1903110" cy="554781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2537659" y="52102"/>
            <a:ext cx="0" cy="523220"/>
          </a:xfrm>
          <a:prstGeom prst="line">
            <a:avLst/>
          </a:prstGeom>
          <a:ln w="19050" cap="rnd">
            <a:solidFill>
              <a:srgbClr val="27AA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704624" y="101676"/>
            <a:ext cx="90197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209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ЗАПУЩЕН ПИЛОТНЫЙ ПРОЕКТ ПО ПРИВЛЕЧЕНИЮ В РОССИЮ ГРАЖДАН УЗБЕКИСТАНА </a:t>
            </a:r>
            <a:r>
              <a:rPr lang="en-US" sz="1400" b="1" dirty="0">
                <a:solidFill>
                  <a:srgbClr val="209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09BC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09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ОСУЩЕСТВЛЕНИЯ ВРЕМЕННОЙ ТРУДОВОЙ ДЕЯТЕЛЬНОСТИ В СФЕРЕ </a:t>
            </a:r>
            <a:r>
              <a:rPr lang="ru-RU" sz="1400" b="1" dirty="0" smtClean="0">
                <a:solidFill>
                  <a:srgbClr val="209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СТРОИТЕЛЬСТВА И АГРОПРОМЫШЛЕННОГО КОМПЛЕКСА</a:t>
            </a:r>
            <a:endParaRPr lang="ru-RU" sz="1400" b="1" dirty="0">
              <a:solidFill>
                <a:srgbClr val="209BC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145"/>
          <p:cNvSpPr/>
          <p:nvPr/>
        </p:nvSpPr>
        <p:spPr>
          <a:xfrm>
            <a:off x="0" y="-19357"/>
            <a:ext cx="12192000" cy="6858000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</p:spPr>
        <p:txBody>
          <a:bodyPr lIns="55453" tIns="55453" rIns="55453" bIns="55453"/>
          <a:lstStyle/>
          <a:p>
            <a:pPr algn="l" defTabSz="1109609"/>
            <a:endParaRPr b="1" dirty="0"/>
          </a:p>
        </p:txBody>
      </p:sp>
      <p:sp>
        <p:nvSpPr>
          <p:cNvPr id="5" name="Полилиния 4"/>
          <p:cNvSpPr/>
          <p:nvPr/>
        </p:nvSpPr>
        <p:spPr>
          <a:xfrm>
            <a:off x="0" y="0"/>
            <a:ext cx="3257550" cy="904875"/>
          </a:xfrm>
          <a:custGeom>
            <a:avLst/>
            <a:gdLst/>
            <a:ahLst/>
            <a:cxnLst/>
            <a:rect l="l" t="t" r="r" b="b"/>
            <a:pathLst>
              <a:path w="3152642" h="982980">
                <a:moveTo>
                  <a:pt x="0" y="0"/>
                </a:moveTo>
                <a:lnTo>
                  <a:pt x="3152642" y="0"/>
                </a:lnTo>
                <a:lnTo>
                  <a:pt x="2906897" y="982980"/>
                </a:lnTo>
                <a:lnTo>
                  <a:pt x="0" y="9829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0" dist="165100" dir="4200000" sx="99000" sy="99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prstClr val="white"/>
              </a:solidFill>
            </a:endParaRPr>
          </a:p>
        </p:txBody>
      </p:sp>
      <p:pic>
        <p:nvPicPr>
          <p:cNvPr id="6" name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6803" y="10475"/>
            <a:ext cx="1196674" cy="894400"/>
          </a:xfrm>
          <a:prstGeom prst="rect">
            <a:avLst/>
          </a:prstGeom>
        </p:spPr>
      </p:pic>
      <p:sp>
        <p:nvSpPr>
          <p:cNvPr id="7" name="Полилиния 6"/>
          <p:cNvSpPr/>
          <p:nvPr/>
        </p:nvSpPr>
        <p:spPr>
          <a:xfrm>
            <a:off x="3171825" y="0"/>
            <a:ext cx="9020176" cy="809625"/>
          </a:xfrm>
          <a:custGeom>
            <a:avLst/>
            <a:gdLst/>
            <a:ahLst/>
            <a:cxnLst/>
            <a:rect l="l" t="t" r="r" b="b"/>
            <a:pathLst>
              <a:path w="9738360" h="719842">
                <a:moveTo>
                  <a:pt x="179961" y="0"/>
                </a:moveTo>
                <a:lnTo>
                  <a:pt x="9738360" y="0"/>
                </a:lnTo>
                <a:lnTo>
                  <a:pt x="9738360" y="719842"/>
                </a:lnTo>
                <a:lnTo>
                  <a:pt x="0" y="719842"/>
                </a:lnTo>
                <a:lnTo>
                  <a:pt x="17996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165100" dir="4200000" sx="99000" sy="99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49642" y="114736"/>
            <a:ext cx="9672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ТРУДОУСТРОЙСТВО ГРАЖДАН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ВЕРНУВШИХСЯ ИЗ ЗА РУБЕЖА – 2022 год</a:t>
            </a:r>
            <a:endParaRPr lang="uz-Cyrl-UZ" sz="20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8125" y="1076325"/>
            <a:ext cx="4591050" cy="904875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Трудоустройство граждан, которые </a:t>
            </a:r>
            <a:r>
              <a:rPr lang="ru-RU" b="1" dirty="0" smtClean="0">
                <a:solidFill>
                  <a:srgbClr val="C00000"/>
                </a:solidFill>
              </a:rPr>
              <a:t>вернулись на родину и не смогли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выехать</a:t>
            </a:r>
            <a:r>
              <a:rPr lang="ru-RU" dirty="0" smtClean="0"/>
              <a:t> в 2021-2022 годах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38125" y="2276475"/>
            <a:ext cx="4591050" cy="142875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Разработка и утверждение </a:t>
            </a:r>
            <a:r>
              <a:rPr lang="ru-RU" b="1" dirty="0">
                <a:solidFill>
                  <a:srgbClr val="C00000"/>
                </a:solidFill>
              </a:rPr>
              <a:t>«Дорожных карт</a:t>
            </a:r>
            <a:r>
              <a:rPr lang="ru-RU" b="1" dirty="0" smtClean="0">
                <a:solidFill>
                  <a:srgbClr val="C00000"/>
                </a:solidFill>
              </a:rPr>
              <a:t>» и межведомственных мероприятий </a:t>
            </a:r>
            <a:r>
              <a:rPr lang="ru-RU" dirty="0" smtClean="0"/>
              <a:t>по </a:t>
            </a:r>
            <a:r>
              <a:rPr lang="ru-RU" dirty="0"/>
              <a:t>обеспечению занятости населения в разрезе секторов и </a:t>
            </a:r>
            <a:r>
              <a:rPr lang="ru-RU" dirty="0" err="1" smtClean="0"/>
              <a:t>махаллей</a:t>
            </a:r>
            <a:r>
              <a:rPr lang="ru-RU" dirty="0" smtClean="0"/>
              <a:t> также вернувшиеся на родину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8125" y="3990975"/>
            <a:ext cx="4591050" cy="121920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Подворное </a:t>
            </a:r>
            <a:r>
              <a:rPr lang="ru-RU" dirty="0" smtClean="0"/>
              <a:t>обследование </a:t>
            </a:r>
            <a:r>
              <a:rPr lang="ru-RU" dirty="0"/>
              <a:t>по принципу </a:t>
            </a:r>
            <a:r>
              <a:rPr lang="ru-RU" b="1" dirty="0">
                <a:solidFill>
                  <a:srgbClr val="C00000"/>
                </a:solidFill>
              </a:rPr>
              <a:t>«</a:t>
            </a:r>
            <a:r>
              <a:rPr lang="ru-RU" b="1" dirty="0" err="1">
                <a:solidFill>
                  <a:srgbClr val="C00000"/>
                </a:solidFill>
              </a:rPr>
              <a:t>махалля</a:t>
            </a:r>
            <a:r>
              <a:rPr lang="ru-RU" b="1" dirty="0">
                <a:solidFill>
                  <a:srgbClr val="C00000"/>
                </a:solidFill>
              </a:rPr>
              <a:t>-центр содействия занятости населения-сектор-филиал АВТМ»</a:t>
            </a:r>
            <a:r>
              <a:rPr lang="ru-RU" dirty="0"/>
              <a:t> граждан которые не смогли выехать за </a:t>
            </a:r>
            <a:r>
              <a:rPr lang="ru-RU" dirty="0" smtClean="0"/>
              <a:t>границу</a:t>
            </a:r>
            <a:endParaRPr lang="ru-RU" dirty="0"/>
          </a:p>
        </p:txBody>
      </p:sp>
      <p:sp>
        <p:nvSpPr>
          <p:cNvPr id="13" name="Нашивка 12"/>
          <p:cNvSpPr/>
          <p:nvPr/>
        </p:nvSpPr>
        <p:spPr>
          <a:xfrm rot="5400000">
            <a:off x="2347911" y="1752600"/>
            <a:ext cx="238125" cy="733425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 rot="5400000">
            <a:off x="2347911" y="3486150"/>
            <a:ext cx="238125" cy="733425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 rot="5400000">
            <a:off x="2357436" y="4991100"/>
            <a:ext cx="238125" cy="733425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8125" y="5495925"/>
            <a:ext cx="4591050" cy="1209675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2021 году будет обеспечена занятость </a:t>
            </a:r>
            <a:r>
              <a:rPr lang="ru-RU" b="1" dirty="0" smtClean="0">
                <a:solidFill>
                  <a:srgbClr val="C00000"/>
                </a:solidFill>
              </a:rPr>
              <a:t>200 тыс. граждан, </a:t>
            </a:r>
            <a:r>
              <a:rPr lang="ru-RU" dirty="0" smtClean="0"/>
              <a:t>вернувшихся на </a:t>
            </a:r>
            <a:br>
              <a:rPr lang="ru-RU" dirty="0" smtClean="0"/>
            </a:br>
            <a:r>
              <a:rPr lang="ru-RU" dirty="0" smtClean="0"/>
              <a:t>родину, и помощь более </a:t>
            </a:r>
            <a:r>
              <a:rPr lang="ru-RU" b="1" dirty="0" smtClean="0">
                <a:solidFill>
                  <a:srgbClr val="C00000"/>
                </a:solidFill>
              </a:rPr>
              <a:t>100 тыс.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семьям </a:t>
            </a:r>
            <a:r>
              <a:rPr lang="ru-RU" dirty="0" smtClean="0"/>
              <a:t>трудовых мигрантов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181600" y="1057275"/>
            <a:ext cx="5734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b="1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Число трудовых мигрантов вернувшихся на родину</a:t>
            </a:r>
            <a:endParaRPr lang="uz-Cyrl-UZ" sz="1600" b="1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10200" y="1514475"/>
            <a:ext cx="5238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 них обследовано по принципу подворного обхода</a:t>
            </a:r>
            <a:endParaRPr lang="uz-Cyrl-UZ" sz="16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172075" y="1943100"/>
            <a:ext cx="5734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b="1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Обеспечено занятостью, всего</a:t>
            </a:r>
            <a:endParaRPr lang="uz-Cyrl-UZ" sz="1600" b="1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191125" y="2381250"/>
            <a:ext cx="5734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b="1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помощи центров занятости</a:t>
            </a:r>
            <a:endParaRPr lang="uz-Cyrl-UZ" sz="1600" b="1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400000" y="2718887"/>
            <a:ext cx="5238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вакантные места</a:t>
            </a:r>
            <a:endParaRPr lang="uz-Cyrl-UZ" sz="16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400000" y="3295056"/>
            <a:ext cx="5238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выделение субсидий</a:t>
            </a:r>
            <a:endParaRPr lang="uz-Cyrl-UZ" sz="16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400000" y="3604657"/>
            <a:ext cx="5238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направлены на общественные работы</a:t>
            </a:r>
            <a:endParaRPr lang="uz-Cyrl-UZ" sz="16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400000" y="4196145"/>
            <a:ext cx="5238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выделение кредитов для предпринимательства</a:t>
            </a:r>
            <a:endParaRPr lang="uz-Cyrl-UZ" sz="16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610225" y="4553716"/>
            <a:ext cx="5734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b="1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Самозанятые</a:t>
            </a:r>
            <a:endParaRPr lang="uz-Cyrl-UZ" sz="1600" b="1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210175" y="4981575"/>
            <a:ext cx="5734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b="1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Начавшие предпринимательскую деятельсность</a:t>
            </a:r>
            <a:endParaRPr lang="uz-Cyrl-UZ" sz="1600" b="1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181600" y="5410200"/>
            <a:ext cx="5734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b="1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Занятые в неформальном секторе</a:t>
            </a:r>
            <a:endParaRPr lang="uz-Cyrl-UZ" sz="1600" b="1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829924" y="1050107"/>
            <a:ext cx="1249984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uz-Cyrl-UZ" b="1" dirty="0" smtClean="0"/>
              <a:t>282 330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0829924" y="1507307"/>
            <a:ext cx="1249984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uz-Cyrl-UZ" sz="1600" b="1" dirty="0" smtClean="0">
                <a:solidFill>
                  <a:schemeClr val="lt1"/>
                </a:solidFill>
              </a:rPr>
              <a:t>225 386</a:t>
            </a:r>
            <a:endParaRPr lang="ru-RU" sz="1600" b="1" dirty="0">
              <a:solidFill>
                <a:schemeClr val="lt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0839449" y="1935932"/>
            <a:ext cx="1249984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</a:rPr>
              <a:t>176 941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839449" y="2364557"/>
            <a:ext cx="1249984" cy="34407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/>
              <a:t>23 357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810800" y="2744019"/>
            <a:ext cx="1346400" cy="252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</a:rPr>
              <a:t>5 175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0872000" y="3344931"/>
            <a:ext cx="1224000" cy="252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</a:rPr>
              <a:t>616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872000" y="3649454"/>
            <a:ext cx="1224000" cy="252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</a:rPr>
              <a:t>1 725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872000" y="4225966"/>
            <a:ext cx="1224000" cy="252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</a:rPr>
              <a:t>1 658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848973" y="4547431"/>
            <a:ext cx="1249984" cy="34407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/>
              <a:t>32 257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0858499" y="4983932"/>
            <a:ext cx="1249984" cy="34407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</a:rPr>
              <a:t>2 542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0868024" y="5412557"/>
            <a:ext cx="1249984" cy="34407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smtClean="0">
                <a:solidFill>
                  <a:schemeClr val="lt1"/>
                </a:solidFill>
              </a:rPr>
              <a:t>118 785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181600" y="5867400"/>
            <a:ext cx="5734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b="1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 числа вернувшихся 		</a:t>
            </a:r>
            <a:r>
              <a:rPr lang="uz-Cyrl-UZ" sz="16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женщины</a:t>
            </a:r>
            <a:endParaRPr lang="uz-Cyrl-UZ" sz="16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238750" y="6248400"/>
            <a:ext cx="5734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              	               молодежь</a:t>
            </a:r>
            <a:endParaRPr lang="uz-Cyrl-UZ" sz="16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0868024" y="5860232"/>
            <a:ext cx="1249984" cy="34407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lt1"/>
                </a:solidFill>
              </a:rPr>
              <a:t>61 261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0868024" y="6269807"/>
            <a:ext cx="1249984" cy="344073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</a:rPr>
              <a:t>111 533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400000" y="2998613"/>
            <a:ext cx="5238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направлены </a:t>
            </a:r>
            <a:r>
              <a:rPr lang="uz-Cyrl-UZ" sz="16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обучения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0872000" y="3041659"/>
            <a:ext cx="1224000" cy="252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</a:rPr>
              <a:t>4 293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400000" y="3899045"/>
            <a:ext cx="5238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6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содействие самозанятости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0872000" y="3941219"/>
            <a:ext cx="1224000" cy="252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lt1"/>
                </a:solidFill>
              </a:rPr>
              <a:t>9 890</a:t>
            </a:r>
            <a:endParaRPr lang="ru-RU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 noEditPoints="1"/>
          </p:cNvSpPr>
          <p:nvPr>
            <p:ph type="ctrTitle"/>
          </p:nvPr>
        </p:nvSpPr>
        <p:spPr>
          <a:xfrm>
            <a:off x="3647728" y="89471"/>
            <a:ext cx="8143932" cy="382360"/>
          </a:xfrm>
        </p:spPr>
        <p:txBody>
          <a:bodyPr>
            <a:normAutofit/>
          </a:bodyPr>
          <a:lstStyle/>
          <a:p>
            <a:r>
              <a:rPr lang="ru-RU" sz="187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Текущие фотографии этих центров:</a:t>
            </a:r>
            <a:endParaRPr lang="en-US" sz="1875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7493" y="697207"/>
            <a:ext cx="4311074" cy="2803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37654" y="623445"/>
            <a:ext cx="4430347" cy="28775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4001" y="4152696"/>
            <a:ext cx="4103421" cy="27170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32140" y="4075434"/>
            <a:ext cx="4235861" cy="2792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419100" y="2616752"/>
            <a:ext cx="3092805" cy="207173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 noEditPoints="1"/>
          </p:cNvSpPr>
          <p:nvPr>
            <p:ph type="ctrTitle"/>
          </p:nvPr>
        </p:nvSpPr>
        <p:spPr>
          <a:xfrm>
            <a:off x="3665984" y="-20922"/>
            <a:ext cx="8143932" cy="382360"/>
          </a:xfrm>
        </p:spPr>
        <p:txBody>
          <a:bodyPr>
            <a:normAutofit/>
          </a:bodyPr>
          <a:lstStyle/>
          <a:p>
            <a:r>
              <a:rPr lang="ru-RU" sz="187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Текущие фотографии этих центров:</a:t>
            </a:r>
            <a:endParaRPr lang="en-US" sz="1875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t="13756"/>
          <a:stretch/>
        </p:blipFill>
        <p:spPr>
          <a:xfrm>
            <a:off x="2423592" y="355391"/>
            <a:ext cx="3635896" cy="20461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 r="6150"/>
          <a:stretch/>
        </p:blipFill>
        <p:spPr>
          <a:xfrm>
            <a:off x="2423592" y="2552406"/>
            <a:ext cx="3666768" cy="20479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 r="3469" b="8716"/>
          <a:stretch/>
        </p:blipFill>
        <p:spPr>
          <a:xfrm>
            <a:off x="6289061" y="2552406"/>
            <a:ext cx="4301651" cy="20064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rcRect l="5555" t="1578" r="15542" b="5938"/>
          <a:stretch/>
        </p:blipFill>
        <p:spPr>
          <a:xfrm>
            <a:off x="6211771" y="361438"/>
            <a:ext cx="4378940" cy="20400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rcRect l="9394" t="6435" r="3969" b="-1167"/>
          <a:stretch/>
        </p:blipFill>
        <p:spPr>
          <a:xfrm>
            <a:off x="2423592" y="4772698"/>
            <a:ext cx="3638456" cy="20988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89061" y="4755399"/>
            <a:ext cx="4301651" cy="209704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640</Words>
  <Application>Microsoft Office PowerPoint</Application>
  <PresentationFormat>Произвольный</PresentationFormat>
  <Paragraphs>176</Paragraphs>
  <Slides>15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Текущие фотографии этих центров:</vt:lpstr>
      <vt:lpstr>Текущие фотографии этих центров:</vt:lpstr>
      <vt:lpstr>Текущие фотографии этих центров: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Dilshod Berdiqulov</dc:creator>
  <cp:lastModifiedBy>Sklueva_Y</cp:lastModifiedBy>
  <cp:revision>68</cp:revision>
  <dcterms:created xsi:type="dcterms:W3CDTF">2021-09-09T05:12:03Z</dcterms:created>
  <dcterms:modified xsi:type="dcterms:W3CDTF">2022-09-08T07:41:31Z</dcterms:modified>
</cp:coreProperties>
</file>